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3" r:id="rId4"/>
    <p:sldId id="291" r:id="rId5"/>
    <p:sldId id="266" r:id="rId6"/>
    <p:sldId id="265" r:id="rId7"/>
    <p:sldId id="270" r:id="rId8"/>
    <p:sldId id="272" r:id="rId9"/>
    <p:sldId id="273" r:id="rId10"/>
    <p:sldId id="264" r:id="rId11"/>
    <p:sldId id="275" r:id="rId12"/>
    <p:sldId id="267" r:id="rId13"/>
    <p:sldId id="293" r:id="rId14"/>
    <p:sldId id="276" r:id="rId15"/>
    <p:sldId id="269" r:id="rId16"/>
    <p:sldId id="274" r:id="rId17"/>
    <p:sldId id="277" r:id="rId18"/>
    <p:sldId id="278" r:id="rId19"/>
    <p:sldId id="279" r:id="rId20"/>
    <p:sldId id="281" r:id="rId21"/>
    <p:sldId id="282" r:id="rId22"/>
    <p:sldId id="284" r:id="rId23"/>
    <p:sldId id="283" r:id="rId24"/>
    <p:sldId id="285" r:id="rId25"/>
    <p:sldId id="286" r:id="rId26"/>
    <p:sldId id="287" r:id="rId27"/>
    <p:sldId id="288" r:id="rId28"/>
    <p:sldId id="294" r:id="rId29"/>
    <p:sldId id="295" r:id="rId30"/>
    <p:sldId id="296" r:id="rId31"/>
    <p:sldId id="297" r:id="rId32"/>
    <p:sldId id="262" r:id="rId33"/>
    <p:sldId id="280"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4660"/>
  </p:normalViewPr>
  <p:slideViewPr>
    <p:cSldViewPr snapToGrid="0">
      <p:cViewPr varScale="1">
        <p:scale>
          <a:sx n="79" d="100"/>
          <a:sy n="79" d="100"/>
        </p:scale>
        <p:origin x="120"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5CC77D-F60F-4E20-BF52-CFA94731A5E1}"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2428416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5CC77D-F60F-4E20-BF52-CFA94731A5E1}"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195126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5CC77D-F60F-4E20-BF52-CFA94731A5E1}"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128731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5CC77D-F60F-4E20-BF52-CFA94731A5E1}"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2703852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5CC77D-F60F-4E20-BF52-CFA94731A5E1}"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244821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5CC77D-F60F-4E20-BF52-CFA94731A5E1}"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289939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5CC77D-F60F-4E20-BF52-CFA94731A5E1}" type="datetimeFigureOut">
              <a:rPr lang="en-GB" smtClean="0"/>
              <a:t>24/05/2021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115942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5CC77D-F60F-4E20-BF52-CFA94731A5E1}" type="datetimeFigureOut">
              <a:rPr lang="en-GB" smtClean="0"/>
              <a:t>24/05/2021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380033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5CC77D-F60F-4E20-BF52-CFA94731A5E1}" type="datetimeFigureOut">
              <a:rPr lang="en-GB" smtClean="0"/>
              <a:t>24/05/2021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207379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5CC77D-F60F-4E20-BF52-CFA94731A5E1}"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342445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5CC77D-F60F-4E20-BF52-CFA94731A5E1}"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D7336-225B-49E2-9B45-3AC0BB377822}" type="slidenum">
              <a:rPr lang="en-GB" smtClean="0"/>
              <a:t>‹#›</a:t>
            </a:fld>
            <a:endParaRPr lang="en-GB"/>
          </a:p>
        </p:txBody>
      </p:sp>
    </p:spTree>
    <p:extLst>
      <p:ext uri="{BB962C8B-B14F-4D97-AF65-F5344CB8AC3E}">
        <p14:creationId xmlns:p14="http://schemas.microsoft.com/office/powerpoint/2010/main" val="77210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CC77D-F60F-4E20-BF52-CFA94731A5E1}" type="datetimeFigureOut">
              <a:rPr lang="en-GB" smtClean="0"/>
              <a:t>24/05/2021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D7336-225B-49E2-9B45-3AC0BB377822}" type="slidenum">
              <a:rPr lang="en-GB" smtClean="0"/>
              <a:t>‹#›</a:t>
            </a:fld>
            <a:endParaRPr lang="en-GB"/>
          </a:p>
        </p:txBody>
      </p:sp>
    </p:spTree>
    <p:extLst>
      <p:ext uri="{BB962C8B-B14F-4D97-AF65-F5344CB8AC3E}">
        <p14:creationId xmlns:p14="http://schemas.microsoft.com/office/powerpoint/2010/main" val="203599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whitehouse.gov/about-the-white-house/presidents/"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7078"/>
            <a:ext cx="9144000" cy="1530663"/>
          </a:xfrm>
        </p:spPr>
        <p:txBody>
          <a:bodyPr>
            <a:normAutofit/>
          </a:bodyPr>
          <a:lstStyle/>
          <a:p>
            <a:r>
              <a:rPr lang="en-GB" sz="4000" b="1" dirty="0"/>
              <a:t>The United States 1870 – 1900</a:t>
            </a:r>
            <a:br>
              <a:rPr lang="en-GB" sz="4000" b="1" dirty="0"/>
            </a:br>
            <a:endParaRPr lang="en-GB" sz="3600" b="1" i="1" dirty="0"/>
          </a:p>
        </p:txBody>
      </p:sp>
      <p:sp>
        <p:nvSpPr>
          <p:cNvPr id="3" name="Subtitle 2"/>
          <p:cNvSpPr>
            <a:spLocks noGrp="1"/>
          </p:cNvSpPr>
          <p:nvPr>
            <p:ph type="subTitle" idx="1"/>
          </p:nvPr>
        </p:nvSpPr>
        <p:spPr/>
        <p:txBody>
          <a:bodyPr>
            <a:normAutofit fontScale="92500" lnSpcReduction="20000"/>
          </a:bodyPr>
          <a:lstStyle/>
          <a:p>
            <a:endParaRPr lang="en-GB" dirty="0"/>
          </a:p>
          <a:p>
            <a:endParaRPr lang="en-GB" sz="2800" dirty="0"/>
          </a:p>
          <a:p>
            <a:r>
              <a:rPr lang="en-GB" sz="2800" dirty="0"/>
              <a:t>u3a American History</a:t>
            </a:r>
          </a:p>
          <a:p>
            <a:r>
              <a:rPr lang="en-GB" sz="2800" dirty="0"/>
              <a:t>18</a:t>
            </a:r>
            <a:r>
              <a:rPr lang="en-GB" sz="2800" baseline="30000" dirty="0"/>
              <a:t>th</a:t>
            </a:r>
            <a:r>
              <a:rPr lang="en-GB" sz="2800" dirty="0"/>
              <a:t> May 2021</a:t>
            </a:r>
          </a:p>
        </p:txBody>
      </p:sp>
      <p:pic>
        <p:nvPicPr>
          <p:cNvPr id="4" name="Picture 3"/>
          <p:cNvPicPr>
            <a:picLocks noChangeAspect="1"/>
          </p:cNvPicPr>
          <p:nvPr/>
        </p:nvPicPr>
        <p:blipFill>
          <a:blip r:embed="rId2"/>
          <a:stretch>
            <a:fillRect/>
          </a:stretch>
        </p:blipFill>
        <p:spPr>
          <a:xfrm>
            <a:off x="3683358" y="1674254"/>
            <a:ext cx="4816698" cy="2228043"/>
          </a:xfrm>
          <a:prstGeom prst="rect">
            <a:avLst/>
          </a:prstGeom>
        </p:spPr>
      </p:pic>
    </p:spTree>
    <p:extLst>
      <p:ext uri="{BB962C8B-B14F-4D97-AF65-F5344CB8AC3E}">
        <p14:creationId xmlns:p14="http://schemas.microsoft.com/office/powerpoint/2010/main" val="237117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282"/>
            <a:ext cx="10171670" cy="580768"/>
          </a:xfrm>
        </p:spPr>
        <p:txBody>
          <a:bodyPr>
            <a:normAutofit/>
          </a:bodyPr>
          <a:lstStyle/>
          <a:p>
            <a:r>
              <a:rPr lang="en-GB" sz="3200" b="1" dirty="0"/>
              <a:t>America’s Economy Booms …</a:t>
            </a:r>
          </a:p>
        </p:txBody>
      </p:sp>
      <p:sp>
        <p:nvSpPr>
          <p:cNvPr id="3" name="Content Placeholder 2"/>
          <p:cNvSpPr>
            <a:spLocks noGrp="1"/>
          </p:cNvSpPr>
          <p:nvPr>
            <p:ph idx="1"/>
          </p:nvPr>
        </p:nvSpPr>
        <p:spPr>
          <a:xfrm>
            <a:off x="838200" y="1037968"/>
            <a:ext cx="10515600" cy="5535827"/>
          </a:xfrm>
        </p:spPr>
        <p:txBody>
          <a:bodyPr>
            <a:normAutofit/>
          </a:bodyPr>
          <a:lstStyle/>
          <a:p>
            <a:r>
              <a:rPr lang="en-GB" sz="2000" dirty="0"/>
              <a:t>During the 1870s and 1880s, US Economy rose at its fastest rate in history with rapid increases in real wages, wealth, GDP and capital formation; for example between 1865 and 1898:</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r>
              <a:rPr lang="en-GB" sz="2000" dirty="0"/>
              <a:t>Real wages (1860-1890)  rose from by 60% with ever increasing </a:t>
            </a:r>
            <a:r>
              <a:rPr lang="en-GB" sz="2000" dirty="0" err="1"/>
              <a:t>labor</a:t>
            </a:r>
            <a:r>
              <a:rPr lang="en-GB" sz="2000" dirty="0"/>
              <a:t> force .</a:t>
            </a:r>
          </a:p>
          <a:p>
            <a:r>
              <a:rPr lang="en-GB" sz="2000" dirty="0"/>
              <a:t>The Corporation becomes the dominant form of business organisation</a:t>
            </a:r>
          </a:p>
          <a:p>
            <a:r>
              <a:rPr lang="en-GB" sz="2000" dirty="0"/>
              <a:t>A scientific management revolution transforms business operations</a:t>
            </a:r>
          </a:p>
          <a:p>
            <a:r>
              <a:rPr lang="en-GB" sz="2000" dirty="0"/>
              <a:t>By the beginning of the 20</a:t>
            </a:r>
            <a:r>
              <a:rPr lang="en-GB" sz="2000" baseline="30000" dirty="0"/>
              <a:t>th</a:t>
            </a:r>
            <a:r>
              <a:rPr lang="en-GB" sz="2000" dirty="0"/>
              <a:t> century, US  GDP and industrial production led the world.</a:t>
            </a:r>
          </a:p>
          <a:p>
            <a:endParaRPr lang="en-GB" sz="2000" dirty="0"/>
          </a:p>
          <a:p>
            <a:endParaRPr lang="en-GB" sz="2000" dirty="0"/>
          </a:p>
          <a:p>
            <a:endParaRPr lang="en-GB" sz="2000" dirty="0"/>
          </a:p>
          <a:p>
            <a:pPr marL="457200" lvl="1" indent="0">
              <a:buNone/>
            </a:pPr>
            <a:endParaRPr lang="en-GB" sz="1600" dirty="0"/>
          </a:p>
        </p:txBody>
      </p:sp>
      <p:graphicFrame>
        <p:nvGraphicFramePr>
          <p:cNvPr id="6" name="Table 5"/>
          <p:cNvGraphicFramePr>
            <a:graphicFrameLocks noGrp="1"/>
          </p:cNvGraphicFramePr>
          <p:nvPr>
            <p:extLst>
              <p:ext uri="{D42A27DB-BD31-4B8C-83A1-F6EECF244321}">
                <p14:modId xmlns:p14="http://schemas.microsoft.com/office/powerpoint/2010/main" val="180577614"/>
              </p:ext>
            </p:extLst>
          </p:nvPr>
        </p:nvGraphicFramePr>
        <p:xfrm>
          <a:off x="1204097" y="1967699"/>
          <a:ext cx="10028196" cy="2575560"/>
        </p:xfrm>
        <a:graphic>
          <a:graphicData uri="http://schemas.openxmlformats.org/drawingml/2006/table">
            <a:tbl>
              <a:tblPr bandRow="1">
                <a:tableStyleId>{5C22544A-7EE6-4342-B048-85BDC9FD1C3A}</a:tableStyleId>
              </a:tblPr>
              <a:tblGrid>
                <a:gridCol w="1570830">
                  <a:extLst>
                    <a:ext uri="{9D8B030D-6E8A-4147-A177-3AD203B41FA5}">
                      <a16:colId xmlns:a16="http://schemas.microsoft.com/office/drawing/2014/main" val="20000"/>
                    </a:ext>
                  </a:extLst>
                </a:gridCol>
                <a:gridCol w="2749342">
                  <a:extLst>
                    <a:ext uri="{9D8B030D-6E8A-4147-A177-3AD203B41FA5}">
                      <a16:colId xmlns:a16="http://schemas.microsoft.com/office/drawing/2014/main" val="20001"/>
                    </a:ext>
                  </a:extLst>
                </a:gridCol>
                <a:gridCol w="990880">
                  <a:extLst>
                    <a:ext uri="{9D8B030D-6E8A-4147-A177-3AD203B41FA5}">
                      <a16:colId xmlns:a16="http://schemas.microsoft.com/office/drawing/2014/main" val="20002"/>
                    </a:ext>
                  </a:extLst>
                </a:gridCol>
                <a:gridCol w="2553956">
                  <a:extLst>
                    <a:ext uri="{9D8B030D-6E8A-4147-A177-3AD203B41FA5}">
                      <a16:colId xmlns:a16="http://schemas.microsoft.com/office/drawing/2014/main" val="20003"/>
                    </a:ext>
                  </a:extLst>
                </a:gridCol>
                <a:gridCol w="2163188">
                  <a:extLst>
                    <a:ext uri="{9D8B030D-6E8A-4147-A177-3AD203B41FA5}">
                      <a16:colId xmlns:a16="http://schemas.microsoft.com/office/drawing/2014/main" val="20004"/>
                    </a:ext>
                  </a:extLst>
                </a:gridCol>
              </a:tblGrid>
              <a:tr h="370840">
                <a:tc>
                  <a:txBody>
                    <a:bodyPr/>
                    <a:lstStyle/>
                    <a:p>
                      <a:pPr algn="ctr"/>
                      <a:r>
                        <a:rPr lang="en-GB" sz="1600" b="1" dirty="0"/>
                        <a:t>OUTPUT</a:t>
                      </a:r>
                    </a:p>
                  </a:txBody>
                  <a:tcPr/>
                </a:tc>
                <a:tc>
                  <a:txBody>
                    <a:bodyPr/>
                    <a:lstStyle/>
                    <a:p>
                      <a:pPr algn="ctr"/>
                      <a:r>
                        <a:rPr lang="en-GB" sz="1600" b="1" dirty="0"/>
                        <a:t>PERCENTAGE INCREASE</a:t>
                      </a:r>
                    </a:p>
                  </a:txBody>
                  <a:tcPr/>
                </a:tc>
                <a:tc>
                  <a:txBody>
                    <a:bodyPr/>
                    <a:lstStyle/>
                    <a:p>
                      <a:pPr algn="ctr"/>
                      <a:endParaRPr lang="en-GB" sz="1600" b="1" dirty="0"/>
                    </a:p>
                  </a:txBody>
                  <a:tcPr>
                    <a:noFill/>
                  </a:tcPr>
                </a:tc>
                <a:tc>
                  <a:txBody>
                    <a:bodyPr/>
                    <a:lstStyle/>
                    <a:p>
                      <a:pPr algn="ctr"/>
                      <a:r>
                        <a:rPr lang="en-GB" sz="1600" b="1" dirty="0"/>
                        <a:t>Annual </a:t>
                      </a:r>
                      <a:r>
                        <a:rPr lang="en-GB" sz="1600" b="1" dirty="0" err="1"/>
                        <a:t>Avg</a:t>
                      </a:r>
                      <a:r>
                        <a:rPr lang="en-GB" sz="1600" b="1" dirty="0"/>
                        <a:t> Wage $ per industrial worker*</a:t>
                      </a:r>
                    </a:p>
                  </a:txBody>
                  <a:tcPr/>
                </a:tc>
                <a:tc>
                  <a:txBody>
                    <a:bodyPr/>
                    <a:lstStyle/>
                    <a:p>
                      <a:pPr algn="ctr"/>
                      <a:r>
                        <a:rPr lang="en-GB" sz="1600" b="1" dirty="0" err="1"/>
                        <a:t>Avg</a:t>
                      </a:r>
                      <a:r>
                        <a:rPr lang="en-GB" sz="1600" b="1" dirty="0"/>
                        <a:t> Annual $ incomes of all American non-farm employees</a:t>
                      </a:r>
                    </a:p>
                  </a:txBody>
                  <a:tcPr/>
                </a:tc>
                <a:extLst>
                  <a:ext uri="{0D108BD9-81ED-4DB2-BD59-A6C34878D82A}">
                    <a16:rowId xmlns:a16="http://schemas.microsoft.com/office/drawing/2014/main" val="10000"/>
                  </a:ext>
                </a:extLst>
              </a:tr>
              <a:tr h="370840">
                <a:tc>
                  <a:txBody>
                    <a:bodyPr/>
                    <a:lstStyle/>
                    <a:p>
                      <a:pPr algn="ctr"/>
                      <a:r>
                        <a:rPr lang="en-GB" sz="1600" dirty="0"/>
                        <a:t>WHEAT</a:t>
                      </a:r>
                    </a:p>
                  </a:txBody>
                  <a:tcPr/>
                </a:tc>
                <a:tc>
                  <a:txBody>
                    <a:bodyPr/>
                    <a:lstStyle/>
                    <a:p>
                      <a:pPr algn="ctr"/>
                      <a:r>
                        <a:rPr lang="en-GB" dirty="0"/>
                        <a:t>256</a:t>
                      </a:r>
                    </a:p>
                  </a:txBody>
                  <a:tcPr/>
                </a:tc>
                <a:tc>
                  <a:txBody>
                    <a:bodyPr/>
                    <a:lstStyle/>
                    <a:p>
                      <a:pPr algn="ctr"/>
                      <a:endParaRPr lang="en-GB" dirty="0"/>
                    </a:p>
                  </a:txBody>
                  <a:tcPr>
                    <a:noFill/>
                  </a:tcPr>
                </a:tc>
                <a:tc>
                  <a:txBody>
                    <a:bodyPr/>
                    <a:lstStyle/>
                    <a:p>
                      <a:pPr algn="l"/>
                      <a:r>
                        <a:rPr lang="en-GB" dirty="0"/>
                        <a:t>1880 -380 </a:t>
                      </a:r>
                    </a:p>
                  </a:txBody>
                  <a:tcPr/>
                </a:tc>
                <a:tc>
                  <a:txBody>
                    <a:bodyPr/>
                    <a:lstStyle/>
                    <a:p>
                      <a:pPr algn="l"/>
                      <a:r>
                        <a:rPr lang="en-GB" dirty="0"/>
                        <a:t>1870 - 375</a:t>
                      </a:r>
                    </a:p>
                  </a:txBody>
                  <a:tcPr/>
                </a:tc>
                <a:extLst>
                  <a:ext uri="{0D108BD9-81ED-4DB2-BD59-A6C34878D82A}">
                    <a16:rowId xmlns:a16="http://schemas.microsoft.com/office/drawing/2014/main" val="10001"/>
                  </a:ext>
                </a:extLst>
              </a:tr>
              <a:tr h="370840">
                <a:tc>
                  <a:txBody>
                    <a:bodyPr/>
                    <a:lstStyle/>
                    <a:p>
                      <a:pPr algn="ctr"/>
                      <a:r>
                        <a:rPr lang="en-GB" sz="1600" dirty="0"/>
                        <a:t>CORN</a:t>
                      </a:r>
                    </a:p>
                  </a:txBody>
                  <a:tcPr/>
                </a:tc>
                <a:tc>
                  <a:txBody>
                    <a:bodyPr/>
                    <a:lstStyle/>
                    <a:p>
                      <a:pPr algn="ctr"/>
                      <a:r>
                        <a:rPr lang="en-GB" dirty="0"/>
                        <a:t>222</a:t>
                      </a:r>
                    </a:p>
                  </a:txBody>
                  <a:tcPr/>
                </a:tc>
                <a:tc>
                  <a:txBody>
                    <a:bodyPr/>
                    <a:lstStyle/>
                    <a:p>
                      <a:pPr algn="ctr"/>
                      <a:endParaRPr lang="en-GB" dirty="0"/>
                    </a:p>
                  </a:txBody>
                  <a:tcPr>
                    <a:noFill/>
                  </a:tcPr>
                </a:tc>
                <a:tc>
                  <a:txBody>
                    <a:bodyPr/>
                    <a:lstStyle/>
                    <a:p>
                      <a:pPr algn="l"/>
                      <a:r>
                        <a:rPr lang="en-GB" dirty="0"/>
                        <a:t>1890 - 564</a:t>
                      </a:r>
                    </a:p>
                  </a:txBody>
                  <a:tcPr/>
                </a:tc>
                <a:tc>
                  <a:txBody>
                    <a:bodyPr/>
                    <a:lstStyle/>
                    <a:p>
                      <a:pPr algn="l"/>
                      <a:r>
                        <a:rPr lang="en-GB" dirty="0"/>
                        <a:t>1880 - 395</a:t>
                      </a:r>
                    </a:p>
                  </a:txBody>
                  <a:tcPr/>
                </a:tc>
                <a:extLst>
                  <a:ext uri="{0D108BD9-81ED-4DB2-BD59-A6C34878D82A}">
                    <a16:rowId xmlns:a16="http://schemas.microsoft.com/office/drawing/2014/main" val="10002"/>
                  </a:ext>
                </a:extLst>
              </a:tr>
              <a:tr h="370840">
                <a:tc>
                  <a:txBody>
                    <a:bodyPr/>
                    <a:lstStyle/>
                    <a:p>
                      <a:pPr algn="ctr"/>
                      <a:r>
                        <a:rPr lang="en-GB" sz="1600" dirty="0"/>
                        <a:t>COAL</a:t>
                      </a:r>
                    </a:p>
                  </a:txBody>
                  <a:tcPr/>
                </a:tc>
                <a:tc>
                  <a:txBody>
                    <a:bodyPr/>
                    <a:lstStyle/>
                    <a:p>
                      <a:pPr algn="ctr"/>
                      <a:r>
                        <a:rPr lang="en-GB" dirty="0"/>
                        <a:t>800</a:t>
                      </a:r>
                    </a:p>
                  </a:txBody>
                  <a:tcPr/>
                </a:tc>
                <a:tc>
                  <a:txBody>
                    <a:bodyPr/>
                    <a:lstStyle/>
                    <a:p>
                      <a:pPr algn="ctr"/>
                      <a:endParaRPr lang="en-GB" dirty="0"/>
                    </a:p>
                  </a:txBody>
                  <a:tcPr>
                    <a:noFill/>
                  </a:tcPr>
                </a:tc>
                <a:tc>
                  <a:txBody>
                    <a:bodyPr/>
                    <a:lstStyle/>
                    <a:p>
                      <a:pPr algn="ctr"/>
                      <a:endParaRPr lang="en-GB" dirty="0"/>
                    </a:p>
                  </a:txBody>
                  <a:tcPr/>
                </a:tc>
                <a:tc>
                  <a:txBody>
                    <a:bodyPr/>
                    <a:lstStyle/>
                    <a:p>
                      <a:pPr algn="l"/>
                      <a:r>
                        <a:rPr lang="en-GB" dirty="0"/>
                        <a:t>1890 – 519</a:t>
                      </a:r>
                    </a:p>
                  </a:txBody>
                  <a:tcPr/>
                </a:tc>
                <a:extLst>
                  <a:ext uri="{0D108BD9-81ED-4DB2-BD59-A6C34878D82A}">
                    <a16:rowId xmlns:a16="http://schemas.microsoft.com/office/drawing/2014/main" val="10003"/>
                  </a:ext>
                </a:extLst>
              </a:tr>
              <a:tr h="370840">
                <a:tc>
                  <a:txBody>
                    <a:bodyPr/>
                    <a:lstStyle/>
                    <a:p>
                      <a:pPr algn="ctr"/>
                      <a:r>
                        <a:rPr lang="en-GB" sz="1600" dirty="0"/>
                        <a:t>MILES OF RAIL</a:t>
                      </a:r>
                      <a:r>
                        <a:rPr lang="en-GB" sz="1600" baseline="0" dirty="0"/>
                        <a:t> ROAD TRACK</a:t>
                      </a:r>
                      <a:endParaRPr lang="en-GB" sz="1600" dirty="0"/>
                    </a:p>
                  </a:txBody>
                  <a:tcPr/>
                </a:tc>
                <a:tc>
                  <a:txBody>
                    <a:bodyPr/>
                    <a:lstStyle/>
                    <a:p>
                      <a:pPr algn="ctr"/>
                      <a:r>
                        <a:rPr lang="en-GB" dirty="0"/>
                        <a:t>567</a:t>
                      </a:r>
                    </a:p>
                  </a:txBody>
                  <a:tcPr/>
                </a:tc>
                <a:tc>
                  <a:txBody>
                    <a:bodyPr/>
                    <a:lstStyle/>
                    <a:p>
                      <a:pPr algn="ctr"/>
                      <a:endParaRPr lang="en-GB" dirty="0"/>
                    </a:p>
                  </a:txBody>
                  <a:tcPr>
                    <a:noFill/>
                  </a:tcPr>
                </a:tc>
                <a:tc>
                  <a:txBody>
                    <a:bodyPr/>
                    <a:lstStyle/>
                    <a:p>
                      <a:pPr algn="l"/>
                      <a:r>
                        <a:rPr lang="en-GB" i="1" dirty="0"/>
                        <a:t>*</a:t>
                      </a:r>
                      <a:r>
                        <a:rPr lang="en-GB" i="1" baseline="0" dirty="0"/>
                        <a:t> men, women &amp; children</a:t>
                      </a:r>
                      <a:endParaRPr lang="en-GB" i="1" dirty="0"/>
                    </a:p>
                  </a:txBody>
                  <a:tcPr/>
                </a:tc>
                <a:tc>
                  <a:txBody>
                    <a:bodyPr/>
                    <a:lstStyle/>
                    <a:p>
                      <a:pPr marL="342900" indent="-342900" algn="l">
                        <a:buAutoNum type="arabicPlain" startAt="1900"/>
                      </a:pPr>
                      <a:r>
                        <a:rPr lang="en-GB" baseline="0" dirty="0"/>
                        <a:t>  - 573 </a:t>
                      </a:r>
                    </a:p>
                    <a:p>
                      <a:pPr marL="0" indent="0" algn="l">
                        <a:buNone/>
                      </a:pPr>
                      <a:r>
                        <a:rPr lang="en-GB" baseline="0" dirty="0"/>
                        <a:t>(total 53% in 30 </a:t>
                      </a:r>
                      <a:r>
                        <a:rPr lang="en-GB" baseline="0" dirty="0" err="1"/>
                        <a:t>yrs</a:t>
                      </a:r>
                      <a:r>
                        <a:rPr lang="en-GB" baseline="0" dirty="0"/>
                        <a:t>)</a:t>
                      </a:r>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7299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1211"/>
            <a:ext cx="10515600" cy="605481"/>
          </a:xfrm>
        </p:spPr>
        <p:txBody>
          <a:bodyPr>
            <a:normAutofit/>
          </a:bodyPr>
          <a:lstStyle/>
          <a:p>
            <a:r>
              <a:rPr lang="en-GB" sz="3200" b="1" dirty="0"/>
              <a:t>America’s Economy Booms …for some more than others…</a:t>
            </a:r>
          </a:p>
        </p:txBody>
      </p:sp>
      <p:sp>
        <p:nvSpPr>
          <p:cNvPr id="5" name="Content Placeholder 4"/>
          <p:cNvSpPr>
            <a:spLocks noGrp="1"/>
          </p:cNvSpPr>
          <p:nvPr>
            <p:ph idx="1"/>
          </p:nvPr>
        </p:nvSpPr>
        <p:spPr>
          <a:xfrm>
            <a:off x="838200" y="1062682"/>
            <a:ext cx="10515600" cy="5511113"/>
          </a:xfrm>
        </p:spPr>
        <p:txBody>
          <a:bodyPr>
            <a:normAutofit fontScale="25000" lnSpcReduction="20000"/>
          </a:bodyPr>
          <a:lstStyle/>
          <a:p>
            <a:pPr>
              <a:spcBef>
                <a:spcPts val="600"/>
              </a:spcBef>
            </a:pPr>
            <a:r>
              <a:rPr lang="en-GB" sz="8000" dirty="0"/>
              <a:t>Wealthy  industrials and financiers dominated and gained huge fortunes:</a:t>
            </a:r>
          </a:p>
          <a:p>
            <a:pPr lvl="1">
              <a:spcBef>
                <a:spcPts val="600"/>
              </a:spcBef>
              <a:spcAft>
                <a:spcPts val="600"/>
              </a:spcAft>
            </a:pPr>
            <a:r>
              <a:rPr lang="en-GB" sz="7200" dirty="0"/>
              <a:t> Sometimes known as </a:t>
            </a:r>
            <a:r>
              <a:rPr lang="en-GB" sz="7200" i="1" dirty="0"/>
              <a:t>robber barons </a:t>
            </a:r>
            <a:r>
              <a:rPr lang="en-GB" sz="7200" dirty="0"/>
              <a:t>who gained their fortune as the expense of the working class</a:t>
            </a:r>
          </a:p>
          <a:p>
            <a:pPr lvl="1">
              <a:spcBef>
                <a:spcPts val="600"/>
              </a:spcBef>
              <a:spcAft>
                <a:spcPts val="600"/>
              </a:spcAft>
            </a:pPr>
            <a:r>
              <a:rPr lang="en-GB" sz="7200" i="1" dirty="0"/>
              <a:t> </a:t>
            </a:r>
            <a:r>
              <a:rPr lang="en-GB" sz="7200" dirty="0"/>
              <a:t>For others, admired as </a:t>
            </a:r>
            <a:r>
              <a:rPr lang="en-GB" sz="7200" i="1" dirty="0"/>
              <a:t>Captains of Industry </a:t>
            </a:r>
            <a:r>
              <a:rPr lang="en-GB" sz="7200" dirty="0"/>
              <a:t>who also built the non-profit sector through philanthropy, e.g. Carnegie (90%), Rockefeller (~50%) – endowed thousands of colleges, hospitals, museums, schools, libraries and charities</a:t>
            </a:r>
          </a:p>
          <a:p>
            <a:pPr lvl="1">
              <a:spcBef>
                <a:spcPts val="600"/>
              </a:spcBef>
              <a:spcAft>
                <a:spcPts val="600"/>
              </a:spcAft>
            </a:pPr>
            <a:r>
              <a:rPr lang="en-GB" sz="7200" dirty="0"/>
              <a:t>However, many followed Social Darwinism and </a:t>
            </a:r>
            <a:r>
              <a:rPr lang="en-GB" sz="7200" b="1" i="1" u="sng" dirty="0"/>
              <a:t>laissez-faire</a:t>
            </a:r>
            <a:r>
              <a:rPr lang="en-GB" sz="7200" i="1" dirty="0"/>
              <a:t> </a:t>
            </a:r>
            <a:r>
              <a:rPr lang="en-GB" sz="7200" dirty="0"/>
              <a:t>capitalism.</a:t>
            </a:r>
          </a:p>
          <a:p>
            <a:pPr lvl="1">
              <a:spcBef>
                <a:spcPts val="600"/>
              </a:spcBef>
              <a:spcAft>
                <a:spcPts val="600"/>
              </a:spcAft>
            </a:pPr>
            <a:endParaRPr lang="en-GB" sz="7200" dirty="0"/>
          </a:p>
          <a:p>
            <a:pPr>
              <a:spcBef>
                <a:spcPts val="600"/>
              </a:spcBef>
            </a:pPr>
            <a:r>
              <a:rPr lang="en-GB" sz="8000" dirty="0"/>
              <a:t>Skilled workers – in industry benefited from rising wages and improved standard of living</a:t>
            </a:r>
          </a:p>
          <a:p>
            <a:pPr lvl="1">
              <a:spcBef>
                <a:spcPts val="600"/>
              </a:spcBef>
              <a:spcAft>
                <a:spcPts val="600"/>
              </a:spcAft>
            </a:pPr>
            <a:r>
              <a:rPr lang="en-GB" sz="7200" dirty="0"/>
              <a:t>E.g. Standard of living in Pittsburgh was between 50% to 100% higher than those living in Birmingham, England. (Catlin)  (accounting for 65% higher cost of living in the US)</a:t>
            </a:r>
          </a:p>
          <a:p>
            <a:pPr lvl="1">
              <a:spcBef>
                <a:spcPts val="600"/>
              </a:spcBef>
              <a:spcAft>
                <a:spcPts val="600"/>
              </a:spcAft>
            </a:pPr>
            <a:r>
              <a:rPr lang="en-GB" sz="7200" dirty="0"/>
              <a:t>Natural resources ad virgin land – safety value for poorer workers drove wages higher</a:t>
            </a:r>
          </a:p>
          <a:p>
            <a:pPr lvl="1">
              <a:spcBef>
                <a:spcPts val="600"/>
              </a:spcBef>
              <a:spcAft>
                <a:spcPts val="600"/>
              </a:spcAft>
            </a:pPr>
            <a:r>
              <a:rPr lang="en-GB" sz="7200" dirty="0"/>
              <a:t> Perceived higher wages led to steady flow of skilled workers from Britain</a:t>
            </a:r>
          </a:p>
          <a:p>
            <a:pPr lvl="1">
              <a:spcBef>
                <a:spcPts val="600"/>
              </a:spcBef>
              <a:spcAft>
                <a:spcPts val="600"/>
              </a:spcAft>
            </a:pPr>
            <a:endParaRPr lang="en-GB" sz="7200" dirty="0"/>
          </a:p>
          <a:p>
            <a:pPr>
              <a:spcBef>
                <a:spcPts val="600"/>
              </a:spcBef>
            </a:pPr>
            <a:r>
              <a:rPr lang="en-GB" sz="8000" dirty="0"/>
              <a:t>Unskilled workers did not benefit from any higher stand of living </a:t>
            </a:r>
          </a:p>
          <a:p>
            <a:pPr lvl="1">
              <a:spcBef>
                <a:spcPts val="600"/>
              </a:spcBef>
              <a:spcAft>
                <a:spcPts val="600"/>
              </a:spcAft>
            </a:pPr>
            <a:r>
              <a:rPr lang="en-GB" sz="7200" dirty="0"/>
              <a:t>Generally earned (if employed) less than $800 a year (60 hour weeks) </a:t>
            </a:r>
          </a:p>
          <a:p>
            <a:pPr lvl="1">
              <a:spcBef>
                <a:spcPts val="600"/>
              </a:spcBef>
              <a:spcAft>
                <a:spcPts val="600"/>
              </a:spcAft>
            </a:pPr>
            <a:r>
              <a:rPr lang="en-GB" sz="7200" dirty="0"/>
              <a:t>Unskilled workers remained in poverty and relied on factory work </a:t>
            </a:r>
          </a:p>
          <a:p>
            <a:pPr lvl="1">
              <a:spcBef>
                <a:spcPts val="600"/>
              </a:spcBef>
              <a:spcAft>
                <a:spcPts val="600"/>
              </a:spcAft>
            </a:pPr>
            <a:r>
              <a:rPr lang="en-GB" sz="7200" dirty="0"/>
              <a:t>Wage labour was widely condemned as </a:t>
            </a:r>
            <a:r>
              <a:rPr lang="en-GB" sz="7200" b="1" dirty="0"/>
              <a:t>wage slavery </a:t>
            </a:r>
          </a:p>
          <a:p>
            <a:pPr marL="0" indent="0">
              <a:buNone/>
            </a:pPr>
            <a:endParaRPr lang="en-GB" sz="7200" dirty="0"/>
          </a:p>
          <a:p>
            <a:pPr marL="457200" lvl="1" indent="0">
              <a:buNone/>
            </a:pPr>
            <a:endParaRPr lang="en-GB" sz="2000" dirty="0"/>
          </a:p>
          <a:p>
            <a:pPr lvl="1"/>
            <a:endParaRPr lang="en-GB" sz="2000" dirty="0"/>
          </a:p>
          <a:p>
            <a:pPr marL="457200" lvl="1" indent="0">
              <a:buNone/>
            </a:pPr>
            <a:r>
              <a:rPr lang="en-GB" sz="2000" dirty="0"/>
              <a:t>	</a:t>
            </a:r>
          </a:p>
        </p:txBody>
      </p:sp>
    </p:spTree>
    <p:extLst>
      <p:ext uri="{BB962C8B-B14F-4D97-AF65-F5344CB8AC3E}">
        <p14:creationId xmlns:p14="http://schemas.microsoft.com/office/powerpoint/2010/main" val="297867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bber Barons and the Gilded Age | Factory interior, Industrial revolution,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13" y="342599"/>
            <a:ext cx="38100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35209" y="342599"/>
            <a:ext cx="2857500" cy="1600200"/>
          </a:xfrm>
          <a:prstGeom prst="rect">
            <a:avLst/>
          </a:prstGeom>
        </p:spPr>
      </p:pic>
      <p:pic>
        <p:nvPicPr>
          <p:cNvPr id="7" name="Picture 6"/>
          <p:cNvPicPr>
            <a:picLocks noChangeAspect="1"/>
          </p:cNvPicPr>
          <p:nvPr/>
        </p:nvPicPr>
        <p:blipFill>
          <a:blip r:embed="rId4"/>
          <a:stretch>
            <a:fillRect/>
          </a:stretch>
        </p:blipFill>
        <p:spPr>
          <a:xfrm>
            <a:off x="559271" y="3774217"/>
            <a:ext cx="1781175" cy="2571750"/>
          </a:xfrm>
          <a:prstGeom prst="rect">
            <a:avLst/>
          </a:prstGeom>
        </p:spPr>
      </p:pic>
      <p:pic>
        <p:nvPicPr>
          <p:cNvPr id="8" name="Picture 7"/>
          <p:cNvPicPr>
            <a:picLocks noChangeAspect="1"/>
          </p:cNvPicPr>
          <p:nvPr/>
        </p:nvPicPr>
        <p:blipFill>
          <a:blip r:embed="rId5"/>
          <a:stretch>
            <a:fillRect/>
          </a:stretch>
        </p:blipFill>
        <p:spPr>
          <a:xfrm>
            <a:off x="4505453" y="342599"/>
            <a:ext cx="2143125" cy="2143125"/>
          </a:xfrm>
          <a:prstGeom prst="rect">
            <a:avLst/>
          </a:prstGeom>
        </p:spPr>
      </p:pic>
      <p:pic>
        <p:nvPicPr>
          <p:cNvPr id="9" name="Picture 8"/>
          <p:cNvPicPr>
            <a:picLocks noChangeAspect="1"/>
          </p:cNvPicPr>
          <p:nvPr/>
        </p:nvPicPr>
        <p:blipFill>
          <a:blip r:embed="rId6"/>
          <a:stretch>
            <a:fillRect/>
          </a:stretch>
        </p:blipFill>
        <p:spPr>
          <a:xfrm>
            <a:off x="2567566" y="3774217"/>
            <a:ext cx="1847850" cy="2476500"/>
          </a:xfrm>
          <a:prstGeom prst="rect">
            <a:avLst/>
          </a:prstGeom>
        </p:spPr>
      </p:pic>
      <p:pic>
        <p:nvPicPr>
          <p:cNvPr id="10" name="Picture 9"/>
          <p:cNvPicPr>
            <a:picLocks noChangeAspect="1"/>
          </p:cNvPicPr>
          <p:nvPr/>
        </p:nvPicPr>
        <p:blipFill>
          <a:blip r:embed="rId7"/>
          <a:stretch>
            <a:fillRect/>
          </a:stretch>
        </p:blipFill>
        <p:spPr>
          <a:xfrm>
            <a:off x="10201275" y="4329285"/>
            <a:ext cx="1990725" cy="2295525"/>
          </a:xfrm>
          <a:prstGeom prst="rect">
            <a:avLst/>
          </a:prstGeom>
        </p:spPr>
      </p:pic>
      <p:pic>
        <p:nvPicPr>
          <p:cNvPr id="11" name="Picture 10"/>
          <p:cNvPicPr>
            <a:picLocks noChangeAspect="1"/>
          </p:cNvPicPr>
          <p:nvPr/>
        </p:nvPicPr>
        <p:blipFill>
          <a:blip r:embed="rId8"/>
          <a:stretch>
            <a:fillRect/>
          </a:stretch>
        </p:blipFill>
        <p:spPr>
          <a:xfrm>
            <a:off x="4404110" y="3252714"/>
            <a:ext cx="2589286" cy="2589286"/>
          </a:xfrm>
          <a:prstGeom prst="rect">
            <a:avLst/>
          </a:prstGeom>
        </p:spPr>
      </p:pic>
      <p:pic>
        <p:nvPicPr>
          <p:cNvPr id="12" name="Picture 11"/>
          <p:cNvPicPr>
            <a:picLocks noChangeAspect="1"/>
          </p:cNvPicPr>
          <p:nvPr/>
        </p:nvPicPr>
        <p:blipFill>
          <a:blip r:embed="rId9"/>
          <a:stretch>
            <a:fillRect/>
          </a:stretch>
        </p:blipFill>
        <p:spPr>
          <a:xfrm>
            <a:off x="7202334" y="4650517"/>
            <a:ext cx="2857500" cy="1600200"/>
          </a:xfrm>
          <a:prstGeom prst="rect">
            <a:avLst/>
          </a:prstGeom>
        </p:spPr>
      </p:pic>
      <p:pic>
        <p:nvPicPr>
          <p:cNvPr id="15" name="Picture 14"/>
          <p:cNvPicPr>
            <a:picLocks noChangeAspect="1"/>
          </p:cNvPicPr>
          <p:nvPr/>
        </p:nvPicPr>
        <p:blipFill>
          <a:blip r:embed="rId10"/>
          <a:stretch>
            <a:fillRect/>
          </a:stretch>
        </p:blipFill>
        <p:spPr>
          <a:xfrm>
            <a:off x="7583830" y="2298635"/>
            <a:ext cx="1676400" cy="2085975"/>
          </a:xfrm>
          <a:prstGeom prst="rect">
            <a:avLst/>
          </a:prstGeom>
        </p:spPr>
      </p:pic>
      <p:sp>
        <p:nvSpPr>
          <p:cNvPr id="2" name="TextBox 1"/>
          <p:cNvSpPr txBox="1"/>
          <p:nvPr/>
        </p:nvSpPr>
        <p:spPr>
          <a:xfrm>
            <a:off x="9401577" y="2640169"/>
            <a:ext cx="1751527" cy="369332"/>
          </a:xfrm>
          <a:prstGeom prst="rect">
            <a:avLst/>
          </a:prstGeom>
          <a:noFill/>
        </p:spPr>
        <p:txBody>
          <a:bodyPr wrap="square" rtlCol="0">
            <a:spAutoFit/>
          </a:bodyPr>
          <a:lstStyle/>
          <a:p>
            <a:r>
              <a:rPr lang="en-GB" dirty="0"/>
              <a:t>Andrew Mellon</a:t>
            </a:r>
          </a:p>
        </p:txBody>
      </p:sp>
      <p:sp>
        <p:nvSpPr>
          <p:cNvPr id="3" name="TextBox 2"/>
          <p:cNvSpPr txBox="1"/>
          <p:nvPr/>
        </p:nvSpPr>
        <p:spPr>
          <a:xfrm>
            <a:off x="10303099" y="3774217"/>
            <a:ext cx="1532586" cy="369332"/>
          </a:xfrm>
          <a:prstGeom prst="rect">
            <a:avLst/>
          </a:prstGeom>
          <a:noFill/>
        </p:spPr>
        <p:txBody>
          <a:bodyPr wrap="square" rtlCol="0">
            <a:spAutoFit/>
          </a:bodyPr>
          <a:lstStyle/>
          <a:p>
            <a:r>
              <a:rPr lang="en-GB" dirty="0"/>
              <a:t>J.P. Morgan</a:t>
            </a:r>
          </a:p>
        </p:txBody>
      </p:sp>
      <p:sp>
        <p:nvSpPr>
          <p:cNvPr id="4" name="TextBox 3"/>
          <p:cNvSpPr txBox="1"/>
          <p:nvPr/>
        </p:nvSpPr>
        <p:spPr>
          <a:xfrm>
            <a:off x="7328079" y="6345967"/>
            <a:ext cx="2498501" cy="369332"/>
          </a:xfrm>
          <a:prstGeom prst="rect">
            <a:avLst/>
          </a:prstGeom>
          <a:noFill/>
        </p:spPr>
        <p:txBody>
          <a:bodyPr wrap="square" rtlCol="0">
            <a:spAutoFit/>
          </a:bodyPr>
          <a:lstStyle/>
          <a:p>
            <a:r>
              <a:rPr lang="en-GB" dirty="0" err="1"/>
              <a:t>Cornlius</a:t>
            </a:r>
            <a:r>
              <a:rPr lang="en-GB" dirty="0"/>
              <a:t> Vanderbilt</a:t>
            </a:r>
          </a:p>
        </p:txBody>
      </p:sp>
      <p:sp>
        <p:nvSpPr>
          <p:cNvPr id="6" name="TextBox 5"/>
          <p:cNvSpPr txBox="1"/>
          <p:nvPr/>
        </p:nvSpPr>
        <p:spPr>
          <a:xfrm>
            <a:off x="559271" y="6465194"/>
            <a:ext cx="1655895" cy="369332"/>
          </a:xfrm>
          <a:prstGeom prst="rect">
            <a:avLst/>
          </a:prstGeom>
          <a:noFill/>
        </p:spPr>
        <p:txBody>
          <a:bodyPr wrap="square" rtlCol="0">
            <a:spAutoFit/>
          </a:bodyPr>
          <a:lstStyle/>
          <a:p>
            <a:r>
              <a:rPr lang="en-GB" dirty="0" err="1"/>
              <a:t>J.D.Rockefeller</a:t>
            </a:r>
            <a:endParaRPr lang="en-GB" dirty="0"/>
          </a:p>
        </p:txBody>
      </p:sp>
      <p:sp>
        <p:nvSpPr>
          <p:cNvPr id="13" name="TextBox 12"/>
          <p:cNvSpPr txBox="1"/>
          <p:nvPr/>
        </p:nvSpPr>
        <p:spPr>
          <a:xfrm>
            <a:off x="2743200" y="6345967"/>
            <a:ext cx="1545465" cy="369332"/>
          </a:xfrm>
          <a:prstGeom prst="rect">
            <a:avLst/>
          </a:prstGeom>
          <a:noFill/>
        </p:spPr>
        <p:txBody>
          <a:bodyPr wrap="square" rtlCol="0">
            <a:spAutoFit/>
          </a:bodyPr>
          <a:lstStyle/>
          <a:p>
            <a:r>
              <a:rPr lang="en-GB" dirty="0"/>
              <a:t>Henry Flagler</a:t>
            </a:r>
          </a:p>
        </p:txBody>
      </p:sp>
    </p:spTree>
    <p:extLst>
      <p:ext uri="{BB962C8B-B14F-4D97-AF65-F5344CB8AC3E}">
        <p14:creationId xmlns:p14="http://schemas.microsoft.com/office/powerpoint/2010/main" val="339820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5344" y="417355"/>
            <a:ext cx="3682519" cy="2010849"/>
          </a:xfrm>
          <a:prstGeom prst="rect">
            <a:avLst/>
          </a:prstGeom>
        </p:spPr>
      </p:pic>
      <p:pic>
        <p:nvPicPr>
          <p:cNvPr id="3" name="Picture 2"/>
          <p:cNvPicPr>
            <a:picLocks noChangeAspect="1"/>
          </p:cNvPicPr>
          <p:nvPr/>
        </p:nvPicPr>
        <p:blipFill>
          <a:blip r:embed="rId3"/>
          <a:stretch>
            <a:fillRect/>
          </a:stretch>
        </p:blipFill>
        <p:spPr>
          <a:xfrm>
            <a:off x="5210409" y="223383"/>
            <a:ext cx="3997985" cy="2398791"/>
          </a:xfrm>
          <a:prstGeom prst="rect">
            <a:avLst/>
          </a:prstGeom>
        </p:spPr>
      </p:pic>
      <p:pic>
        <p:nvPicPr>
          <p:cNvPr id="4" name="Picture 3"/>
          <p:cNvPicPr>
            <a:picLocks noChangeAspect="1"/>
          </p:cNvPicPr>
          <p:nvPr/>
        </p:nvPicPr>
        <p:blipFill>
          <a:blip r:embed="rId4"/>
          <a:stretch>
            <a:fillRect/>
          </a:stretch>
        </p:blipFill>
        <p:spPr>
          <a:xfrm>
            <a:off x="1085352" y="4739703"/>
            <a:ext cx="3285604" cy="2186420"/>
          </a:xfrm>
          <a:prstGeom prst="rect">
            <a:avLst/>
          </a:prstGeom>
        </p:spPr>
      </p:pic>
      <p:pic>
        <p:nvPicPr>
          <p:cNvPr id="5" name="Picture 4"/>
          <p:cNvPicPr>
            <a:picLocks noChangeAspect="1"/>
          </p:cNvPicPr>
          <p:nvPr/>
        </p:nvPicPr>
        <p:blipFill>
          <a:blip r:embed="rId5"/>
          <a:stretch>
            <a:fillRect/>
          </a:stretch>
        </p:blipFill>
        <p:spPr>
          <a:xfrm>
            <a:off x="1190666" y="2426479"/>
            <a:ext cx="3211873" cy="2137355"/>
          </a:xfrm>
          <a:prstGeom prst="rect">
            <a:avLst/>
          </a:prstGeom>
        </p:spPr>
      </p:pic>
      <p:pic>
        <p:nvPicPr>
          <p:cNvPr id="6" name="Picture 5"/>
          <p:cNvPicPr>
            <a:picLocks noChangeAspect="1"/>
          </p:cNvPicPr>
          <p:nvPr/>
        </p:nvPicPr>
        <p:blipFill>
          <a:blip r:embed="rId6"/>
          <a:stretch>
            <a:fillRect/>
          </a:stretch>
        </p:blipFill>
        <p:spPr>
          <a:xfrm>
            <a:off x="9563100" y="685129"/>
            <a:ext cx="2628900" cy="1743075"/>
          </a:xfrm>
          <a:prstGeom prst="rect">
            <a:avLst/>
          </a:prstGeom>
        </p:spPr>
      </p:pic>
      <p:pic>
        <p:nvPicPr>
          <p:cNvPr id="7" name="Picture 6"/>
          <p:cNvPicPr>
            <a:picLocks noChangeAspect="1"/>
          </p:cNvPicPr>
          <p:nvPr/>
        </p:nvPicPr>
        <p:blipFill>
          <a:blip r:embed="rId7"/>
          <a:stretch>
            <a:fillRect/>
          </a:stretch>
        </p:blipFill>
        <p:spPr>
          <a:xfrm>
            <a:off x="9897581" y="3463353"/>
            <a:ext cx="2051563" cy="2924568"/>
          </a:xfrm>
          <a:prstGeom prst="rect">
            <a:avLst/>
          </a:prstGeom>
        </p:spPr>
      </p:pic>
      <p:pic>
        <p:nvPicPr>
          <p:cNvPr id="8" name="Picture 7"/>
          <p:cNvPicPr>
            <a:picLocks noChangeAspect="1"/>
          </p:cNvPicPr>
          <p:nvPr/>
        </p:nvPicPr>
        <p:blipFill>
          <a:blip r:embed="rId8"/>
          <a:stretch>
            <a:fillRect/>
          </a:stretch>
        </p:blipFill>
        <p:spPr>
          <a:xfrm>
            <a:off x="5307720" y="2727156"/>
            <a:ext cx="4493129" cy="4025095"/>
          </a:xfrm>
          <a:prstGeom prst="rect">
            <a:avLst/>
          </a:prstGeom>
        </p:spPr>
      </p:pic>
    </p:spTree>
    <p:extLst>
      <p:ext uri="{BB962C8B-B14F-4D97-AF65-F5344CB8AC3E}">
        <p14:creationId xmlns:p14="http://schemas.microsoft.com/office/powerpoint/2010/main" val="42943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488"/>
            <a:ext cx="10515600" cy="573989"/>
          </a:xfrm>
        </p:spPr>
        <p:txBody>
          <a:bodyPr>
            <a:normAutofit fontScale="90000"/>
          </a:bodyPr>
          <a:lstStyle/>
          <a:p>
            <a:r>
              <a:rPr lang="en-GB" dirty="0"/>
              <a:t>…</a:t>
            </a:r>
            <a:r>
              <a:rPr lang="en-GB" sz="3600" b="1" dirty="0"/>
              <a:t>The Emerging Boom Economy is Marked by Instability</a:t>
            </a:r>
          </a:p>
        </p:txBody>
      </p:sp>
      <p:sp>
        <p:nvSpPr>
          <p:cNvPr id="3" name="Content Placeholder 2"/>
          <p:cNvSpPr>
            <a:spLocks noGrp="1"/>
          </p:cNvSpPr>
          <p:nvPr>
            <p:ph idx="1"/>
          </p:nvPr>
        </p:nvSpPr>
        <p:spPr>
          <a:xfrm>
            <a:off x="838200" y="864974"/>
            <a:ext cx="10662634" cy="5522947"/>
          </a:xfrm>
        </p:spPr>
        <p:txBody>
          <a:bodyPr/>
          <a:lstStyle/>
          <a:p>
            <a:r>
              <a:rPr lang="en-GB" sz="2400" dirty="0"/>
              <a:t>Rampant land speculation – Congress grants more than 100 million acres of public land to the railroad companies:</a:t>
            </a:r>
          </a:p>
          <a:p>
            <a:endParaRPr lang="en-GB" sz="2400" dirty="0"/>
          </a:p>
          <a:p>
            <a:pPr lvl="1"/>
            <a:endParaRPr lang="en-GB" sz="2000" dirty="0"/>
          </a:p>
          <a:p>
            <a:pPr lvl="1"/>
            <a:endParaRPr lang="en-GB" sz="2000" dirty="0"/>
          </a:p>
          <a:p>
            <a:pPr marL="457200" lvl="1" indent="0">
              <a:buNone/>
            </a:pPr>
            <a:endParaRPr lang="en-GB" sz="2000" dirty="0"/>
          </a:p>
          <a:p>
            <a:pPr marL="342900" lvl="1" indent="-342900"/>
            <a:r>
              <a:rPr lang="en-GB" dirty="0"/>
              <a:t>Major Native Indians resettlements and false promises lead to increased fighting.</a:t>
            </a:r>
          </a:p>
          <a:p>
            <a:pPr marL="342900" lvl="1" indent="-342900"/>
            <a:r>
              <a:rPr lang="en-GB" dirty="0"/>
              <a:t>Financial disaster strikes in 1873 with a nation-wide depression – the worst since 1837:</a:t>
            </a:r>
          </a:p>
          <a:p>
            <a:pPr marL="800100" lvl="2" indent="-342900"/>
            <a:r>
              <a:rPr lang="en-GB" dirty="0"/>
              <a:t>100 Banks and 20,000 businesses fail</a:t>
            </a:r>
          </a:p>
          <a:p>
            <a:pPr marL="800100" lvl="2" indent="-342900">
              <a:spcBef>
                <a:spcPts val="0"/>
              </a:spcBef>
            </a:pPr>
            <a:r>
              <a:rPr lang="en-GB" dirty="0"/>
              <a:t>Grain prices fall, </a:t>
            </a:r>
            <a:r>
              <a:rPr lang="en-GB" dirty="0" err="1"/>
              <a:t>eg</a:t>
            </a:r>
            <a:r>
              <a:rPr lang="en-GB" dirty="0"/>
              <a:t>. Corn was 45 cents per bush in 1870 and 10 cents in 1889</a:t>
            </a:r>
          </a:p>
          <a:p>
            <a:pPr marL="457200" lvl="2" indent="0">
              <a:spcBef>
                <a:spcPts val="0"/>
              </a:spcBef>
              <a:buNone/>
            </a:pPr>
            <a:endParaRPr lang="en-GB" dirty="0"/>
          </a:p>
          <a:p>
            <a:pPr marL="342900" lvl="1" indent="-342900">
              <a:spcBef>
                <a:spcPts val="0"/>
              </a:spcBef>
            </a:pPr>
            <a:r>
              <a:rPr lang="en-GB" dirty="0"/>
              <a:t>Again America faces another economic depression in 1893:</a:t>
            </a:r>
          </a:p>
          <a:p>
            <a:pPr marL="800100" lvl="2" indent="-342900"/>
            <a:r>
              <a:rPr lang="en-GB" dirty="0"/>
              <a:t>Within months, 8000 businesses, 156 railroads and 400 banks collapse</a:t>
            </a:r>
          </a:p>
          <a:p>
            <a:pPr marL="800100" lvl="2" indent="-342900"/>
            <a:r>
              <a:rPr lang="en-GB" dirty="0"/>
              <a:t>1 in 5 Americans lost their jobs</a:t>
            </a:r>
          </a:p>
          <a:p>
            <a:pPr marL="457200" lvl="1" indent="-457200"/>
            <a:endParaRPr lang="en-GB" dirty="0"/>
          </a:p>
          <a:p>
            <a:pPr marL="457200" lvl="1" indent="-457200"/>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437673362"/>
              </p:ext>
            </p:extLst>
          </p:nvPr>
        </p:nvGraphicFramePr>
        <p:xfrm>
          <a:off x="3323968" y="1727406"/>
          <a:ext cx="4917990" cy="1102290"/>
        </p:xfrm>
        <a:graphic>
          <a:graphicData uri="http://schemas.openxmlformats.org/drawingml/2006/table">
            <a:tbl>
              <a:tblPr firstRow="1" bandRow="1">
                <a:tableStyleId>{5C22544A-7EE6-4342-B048-85BDC9FD1C3A}</a:tableStyleId>
              </a:tblPr>
              <a:tblGrid>
                <a:gridCol w="1804086">
                  <a:extLst>
                    <a:ext uri="{9D8B030D-6E8A-4147-A177-3AD203B41FA5}">
                      <a16:colId xmlns:a16="http://schemas.microsoft.com/office/drawing/2014/main" val="20000"/>
                    </a:ext>
                  </a:extLst>
                </a:gridCol>
                <a:gridCol w="3113904">
                  <a:extLst>
                    <a:ext uri="{9D8B030D-6E8A-4147-A177-3AD203B41FA5}">
                      <a16:colId xmlns:a16="http://schemas.microsoft.com/office/drawing/2014/main" val="20001"/>
                    </a:ext>
                  </a:extLst>
                </a:gridCol>
              </a:tblGrid>
              <a:tr h="363220">
                <a:tc gridSpan="2">
                  <a:txBody>
                    <a:bodyPr/>
                    <a:lstStyle/>
                    <a:p>
                      <a:pPr algn="ctr"/>
                      <a:r>
                        <a:rPr lang="en-GB" dirty="0"/>
                        <a:t>Non- Indians Living</a:t>
                      </a:r>
                      <a:r>
                        <a:rPr lang="en-GB" baseline="0" dirty="0"/>
                        <a:t> West of the Missouri River</a:t>
                      </a:r>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368265">
                <a:tc>
                  <a:txBody>
                    <a:bodyPr/>
                    <a:lstStyle/>
                    <a:p>
                      <a:pPr algn="ctr"/>
                      <a:r>
                        <a:rPr lang="en-GB" dirty="0"/>
                        <a:t>1870</a:t>
                      </a:r>
                    </a:p>
                  </a:txBody>
                  <a:tcPr/>
                </a:tc>
                <a:tc>
                  <a:txBody>
                    <a:bodyPr/>
                    <a:lstStyle/>
                    <a:p>
                      <a:pPr algn="ctr"/>
                      <a:r>
                        <a:rPr lang="en-GB" dirty="0"/>
                        <a:t> 2 million</a:t>
                      </a:r>
                    </a:p>
                  </a:txBody>
                  <a:tcPr/>
                </a:tc>
                <a:extLst>
                  <a:ext uri="{0D108BD9-81ED-4DB2-BD59-A6C34878D82A}">
                    <a16:rowId xmlns:a16="http://schemas.microsoft.com/office/drawing/2014/main" val="10001"/>
                  </a:ext>
                </a:extLst>
              </a:tr>
              <a:tr h="368265">
                <a:tc>
                  <a:txBody>
                    <a:bodyPr/>
                    <a:lstStyle/>
                    <a:p>
                      <a:pPr algn="ctr"/>
                      <a:r>
                        <a:rPr lang="en-GB" dirty="0"/>
                        <a:t>1890</a:t>
                      </a:r>
                    </a:p>
                  </a:txBody>
                  <a:tcPr/>
                </a:tc>
                <a:tc>
                  <a:txBody>
                    <a:bodyPr/>
                    <a:lstStyle/>
                    <a:p>
                      <a:pPr algn="ctr"/>
                      <a:r>
                        <a:rPr lang="en-GB" dirty="0"/>
                        <a:t> 10 million</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43914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ifestyle: Immigrants at Home – Treatment of Immigrants During the Gilded  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3" y="557936"/>
            <a:ext cx="3332894" cy="2509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468849" y="487221"/>
            <a:ext cx="4596714" cy="5372666"/>
          </a:xfrm>
          <a:prstGeom prst="rect">
            <a:avLst/>
          </a:prstGeom>
        </p:spPr>
      </p:pic>
      <p:pic>
        <p:nvPicPr>
          <p:cNvPr id="5" name="Picture 4"/>
          <p:cNvPicPr>
            <a:picLocks noChangeAspect="1"/>
          </p:cNvPicPr>
          <p:nvPr/>
        </p:nvPicPr>
        <p:blipFill>
          <a:blip r:embed="rId4"/>
          <a:stretch>
            <a:fillRect/>
          </a:stretch>
        </p:blipFill>
        <p:spPr>
          <a:xfrm>
            <a:off x="4916764" y="4340511"/>
            <a:ext cx="2493480" cy="1828959"/>
          </a:xfrm>
          <a:prstGeom prst="rect">
            <a:avLst/>
          </a:prstGeom>
        </p:spPr>
      </p:pic>
      <p:pic>
        <p:nvPicPr>
          <p:cNvPr id="2" name="Picture 1"/>
          <p:cNvPicPr>
            <a:picLocks noChangeAspect="1"/>
          </p:cNvPicPr>
          <p:nvPr/>
        </p:nvPicPr>
        <p:blipFill>
          <a:blip r:embed="rId5"/>
          <a:stretch>
            <a:fillRect/>
          </a:stretch>
        </p:blipFill>
        <p:spPr>
          <a:xfrm>
            <a:off x="179279" y="3655185"/>
            <a:ext cx="4819650" cy="2857500"/>
          </a:xfrm>
          <a:prstGeom prst="rect">
            <a:avLst/>
          </a:prstGeom>
        </p:spPr>
      </p:pic>
      <p:pic>
        <p:nvPicPr>
          <p:cNvPr id="7" name="Picture 6"/>
          <p:cNvPicPr>
            <a:picLocks noChangeAspect="1"/>
          </p:cNvPicPr>
          <p:nvPr/>
        </p:nvPicPr>
        <p:blipFill>
          <a:blip r:embed="rId6"/>
          <a:stretch>
            <a:fillRect/>
          </a:stretch>
        </p:blipFill>
        <p:spPr>
          <a:xfrm>
            <a:off x="4259173" y="419984"/>
            <a:ext cx="3068905" cy="2889886"/>
          </a:xfrm>
          <a:prstGeom prst="rect">
            <a:avLst/>
          </a:prstGeom>
        </p:spPr>
      </p:pic>
    </p:spTree>
    <p:extLst>
      <p:ext uri="{BB962C8B-B14F-4D97-AF65-F5344CB8AC3E}">
        <p14:creationId xmlns:p14="http://schemas.microsoft.com/office/powerpoint/2010/main" val="312055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49274"/>
          </a:xfrm>
        </p:spPr>
        <p:txBody>
          <a:bodyPr>
            <a:normAutofit/>
          </a:bodyPr>
          <a:lstStyle/>
          <a:p>
            <a:r>
              <a:rPr lang="en-GB" sz="3200" b="1" dirty="0"/>
              <a:t>Rise of American Labour Unions</a:t>
            </a:r>
          </a:p>
        </p:txBody>
      </p:sp>
      <p:sp>
        <p:nvSpPr>
          <p:cNvPr id="3" name="Content Placeholder 2"/>
          <p:cNvSpPr>
            <a:spLocks noGrp="1"/>
          </p:cNvSpPr>
          <p:nvPr>
            <p:ph idx="1"/>
          </p:nvPr>
        </p:nvSpPr>
        <p:spPr>
          <a:xfrm>
            <a:off x="838200" y="1013254"/>
            <a:ext cx="10515600" cy="5696639"/>
          </a:xfrm>
        </p:spPr>
        <p:txBody>
          <a:bodyPr>
            <a:normAutofit/>
          </a:bodyPr>
          <a:lstStyle/>
          <a:p>
            <a:r>
              <a:rPr lang="en-GB" sz="2400" dirty="0"/>
              <a:t>Originally craft –oriented labour unions existed   -excluded women, blacks and Chinese though welcomed most European immigrants.</a:t>
            </a:r>
          </a:p>
          <a:p>
            <a:r>
              <a:rPr lang="en-GB" sz="2400" dirty="0"/>
              <a:t>Railroads developed their own unions &gt; the </a:t>
            </a:r>
            <a:r>
              <a:rPr lang="en-GB" sz="2400" b="1" dirty="0"/>
              <a:t>Great Railroad Strike of 1877 </a:t>
            </a:r>
            <a:r>
              <a:rPr lang="en-GB" sz="2400" dirty="0"/>
              <a:t>: </a:t>
            </a:r>
          </a:p>
          <a:p>
            <a:pPr lvl="1"/>
            <a:r>
              <a:rPr lang="en-GB" sz="2000" dirty="0"/>
              <a:t>estimated 80,000 railroad workers and several hundred thousand other Americans (employed and unemployed) </a:t>
            </a:r>
          </a:p>
          <a:p>
            <a:pPr lvl="1"/>
            <a:r>
              <a:rPr lang="en-GB" sz="2000" dirty="0"/>
              <a:t> ”the largest strike anywhere in the world in the 19</a:t>
            </a:r>
            <a:r>
              <a:rPr lang="en-GB" sz="2000" baseline="30000" dirty="0"/>
              <a:t>th</a:t>
            </a:r>
            <a:r>
              <a:rPr lang="en-GB" sz="2000" dirty="0"/>
              <a:t> century”  (Beatty)</a:t>
            </a:r>
          </a:p>
          <a:p>
            <a:pPr lvl="1"/>
            <a:r>
              <a:rPr lang="en-GB" sz="2000" dirty="0"/>
              <a:t>President Hayes intervened with federal troops</a:t>
            </a:r>
          </a:p>
          <a:p>
            <a:r>
              <a:rPr lang="en-GB" sz="2400" dirty="0"/>
              <a:t>In the mid-1880’s – the Knights of </a:t>
            </a:r>
            <a:r>
              <a:rPr lang="en-GB" sz="2400" dirty="0" err="1"/>
              <a:t>labor</a:t>
            </a:r>
            <a:r>
              <a:rPr lang="en-GB" sz="2400" dirty="0"/>
              <a:t> grew rapidly and out of control; at its peak claimed 700,000 members</a:t>
            </a:r>
          </a:p>
          <a:p>
            <a:r>
              <a:rPr lang="en-GB" sz="2400" dirty="0"/>
              <a:t>Strikes became routine events by the 1880’s as gap between rich and poor widened: </a:t>
            </a:r>
          </a:p>
          <a:p>
            <a:pPr lvl="1"/>
            <a:r>
              <a:rPr lang="en-GB" sz="2000" dirty="0"/>
              <a:t>37,000 between 1881 and 1905 </a:t>
            </a:r>
          </a:p>
          <a:p>
            <a:pPr lvl="1"/>
            <a:r>
              <a:rPr lang="en-GB" sz="2000" dirty="0"/>
              <a:t>Most in </a:t>
            </a:r>
            <a:r>
              <a:rPr lang="en-GB" sz="2000" dirty="0" err="1"/>
              <a:t>bulidng</a:t>
            </a:r>
            <a:r>
              <a:rPr lang="en-GB" sz="2000" dirty="0"/>
              <a:t> trades and then coal miners</a:t>
            </a:r>
          </a:p>
          <a:p>
            <a:r>
              <a:rPr lang="en-GB" sz="2400" dirty="0"/>
              <a:t>Main goal &gt; improvement of working condition and settling which rival union was in control.</a:t>
            </a:r>
          </a:p>
        </p:txBody>
      </p:sp>
    </p:spTree>
    <p:extLst>
      <p:ext uri="{BB962C8B-B14F-4D97-AF65-F5344CB8AC3E}">
        <p14:creationId xmlns:p14="http://schemas.microsoft.com/office/powerpoint/2010/main" val="104905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7431" y="0"/>
            <a:ext cx="9079606" cy="6809705"/>
          </a:xfrm>
          <a:prstGeom prst="rect">
            <a:avLst/>
          </a:prstGeom>
        </p:spPr>
      </p:pic>
    </p:spTree>
    <p:extLst>
      <p:ext uri="{BB962C8B-B14F-4D97-AF65-F5344CB8AC3E}">
        <p14:creationId xmlns:p14="http://schemas.microsoft.com/office/powerpoint/2010/main" val="2134531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712" y="252479"/>
            <a:ext cx="3427944" cy="5078436"/>
          </a:xfrm>
          <a:prstGeom prst="rect">
            <a:avLst/>
          </a:prstGeom>
        </p:spPr>
      </p:pic>
      <p:pic>
        <p:nvPicPr>
          <p:cNvPr id="3" name="Picture 2"/>
          <p:cNvPicPr>
            <a:picLocks noChangeAspect="1"/>
          </p:cNvPicPr>
          <p:nvPr/>
        </p:nvPicPr>
        <p:blipFill>
          <a:blip r:embed="rId3"/>
          <a:stretch>
            <a:fillRect/>
          </a:stretch>
        </p:blipFill>
        <p:spPr>
          <a:xfrm>
            <a:off x="7837868" y="252479"/>
            <a:ext cx="4193951" cy="2233143"/>
          </a:xfrm>
          <a:prstGeom prst="rect">
            <a:avLst/>
          </a:prstGeom>
        </p:spPr>
      </p:pic>
      <p:sp>
        <p:nvSpPr>
          <p:cNvPr id="4" name="Rectangle 3"/>
          <p:cNvSpPr/>
          <p:nvPr/>
        </p:nvSpPr>
        <p:spPr>
          <a:xfrm>
            <a:off x="5935819" y="3022739"/>
            <a:ext cx="6096000" cy="923330"/>
          </a:xfrm>
          <a:prstGeom prst="rect">
            <a:avLst/>
          </a:prstGeom>
        </p:spPr>
        <p:txBody>
          <a:bodyPr>
            <a:spAutoFit/>
          </a:bodyPr>
          <a:lstStyle/>
          <a:p>
            <a:r>
              <a:rPr lang="en-GB" dirty="0"/>
              <a:t>The Haymarket Riot started with a single stick of dynamite — and culminated in a wave of paranoia, police injustice, and activism that changed </a:t>
            </a:r>
            <a:r>
              <a:rPr lang="en-GB" dirty="0" err="1"/>
              <a:t>labor</a:t>
            </a:r>
            <a:r>
              <a:rPr lang="en-GB" dirty="0"/>
              <a:t> laws around the world.</a:t>
            </a:r>
          </a:p>
        </p:txBody>
      </p:sp>
      <p:sp>
        <p:nvSpPr>
          <p:cNvPr id="5" name="Rectangle 4"/>
          <p:cNvSpPr/>
          <p:nvPr/>
        </p:nvSpPr>
        <p:spPr>
          <a:xfrm>
            <a:off x="5935819" y="4245512"/>
            <a:ext cx="6096000" cy="1200329"/>
          </a:xfrm>
          <a:prstGeom prst="rect">
            <a:avLst/>
          </a:prstGeom>
        </p:spPr>
        <p:txBody>
          <a:bodyPr>
            <a:spAutoFit/>
          </a:bodyPr>
          <a:lstStyle/>
          <a:p>
            <a:r>
              <a:rPr lang="en-GB" dirty="0"/>
              <a:t>And that one explosion set off a chain of events that turned six anarchists into martyrs, brought on America’s first “Red Scare,” turned May Day into an international holiday, and gave the United States an eight-hour workday.</a:t>
            </a:r>
          </a:p>
        </p:txBody>
      </p:sp>
      <p:sp>
        <p:nvSpPr>
          <p:cNvPr id="6" name="TextBox 5"/>
          <p:cNvSpPr txBox="1"/>
          <p:nvPr/>
        </p:nvSpPr>
        <p:spPr>
          <a:xfrm>
            <a:off x="5935819" y="414943"/>
            <a:ext cx="1803042" cy="1384995"/>
          </a:xfrm>
          <a:prstGeom prst="rect">
            <a:avLst/>
          </a:prstGeom>
          <a:noFill/>
        </p:spPr>
        <p:txBody>
          <a:bodyPr wrap="square" rtlCol="0">
            <a:spAutoFit/>
          </a:bodyPr>
          <a:lstStyle/>
          <a:p>
            <a:r>
              <a:rPr lang="en-GB" sz="2800" dirty="0"/>
              <a:t>Chicago May 4</a:t>
            </a:r>
            <a:r>
              <a:rPr lang="en-GB" sz="2800" baseline="30000" dirty="0"/>
              <a:t>th</a:t>
            </a:r>
            <a:r>
              <a:rPr lang="en-GB" sz="2800" dirty="0"/>
              <a:t> 1886</a:t>
            </a:r>
          </a:p>
        </p:txBody>
      </p:sp>
      <p:pic>
        <p:nvPicPr>
          <p:cNvPr id="7" name="Picture 6"/>
          <p:cNvPicPr>
            <a:picLocks noChangeAspect="1"/>
          </p:cNvPicPr>
          <p:nvPr/>
        </p:nvPicPr>
        <p:blipFill>
          <a:blip r:embed="rId4"/>
          <a:stretch>
            <a:fillRect/>
          </a:stretch>
        </p:blipFill>
        <p:spPr>
          <a:xfrm>
            <a:off x="4030886" y="826662"/>
            <a:ext cx="1762125" cy="2590800"/>
          </a:xfrm>
          <a:prstGeom prst="rect">
            <a:avLst/>
          </a:prstGeom>
        </p:spPr>
      </p:pic>
    </p:spTree>
    <p:extLst>
      <p:ext uri="{BB962C8B-B14F-4D97-AF65-F5344CB8AC3E}">
        <p14:creationId xmlns:p14="http://schemas.microsoft.com/office/powerpoint/2010/main" val="1547316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092" y="184954"/>
            <a:ext cx="7736447" cy="5157631"/>
          </a:xfrm>
          <a:prstGeom prst="rect">
            <a:avLst/>
          </a:prstGeom>
        </p:spPr>
      </p:pic>
      <p:sp>
        <p:nvSpPr>
          <p:cNvPr id="3" name="TextBox 2"/>
          <p:cNvSpPr txBox="1"/>
          <p:nvPr/>
        </p:nvSpPr>
        <p:spPr>
          <a:xfrm>
            <a:off x="425003" y="5872766"/>
            <a:ext cx="7624293" cy="400110"/>
          </a:xfrm>
          <a:prstGeom prst="rect">
            <a:avLst/>
          </a:prstGeom>
          <a:noFill/>
        </p:spPr>
        <p:txBody>
          <a:bodyPr wrap="square" rtlCol="0">
            <a:spAutoFit/>
          </a:bodyPr>
          <a:lstStyle/>
          <a:p>
            <a:pPr algn="ctr"/>
            <a:r>
              <a:rPr lang="en-GB" sz="2000" b="1" dirty="0"/>
              <a:t>The 1894 Pullman Strike (May 11 –July 20)</a:t>
            </a:r>
          </a:p>
        </p:txBody>
      </p:sp>
      <p:pic>
        <p:nvPicPr>
          <p:cNvPr id="5" name="Picture 4"/>
          <p:cNvPicPr>
            <a:picLocks noChangeAspect="1"/>
          </p:cNvPicPr>
          <p:nvPr/>
        </p:nvPicPr>
        <p:blipFill>
          <a:blip r:embed="rId3"/>
          <a:stretch>
            <a:fillRect/>
          </a:stretch>
        </p:blipFill>
        <p:spPr>
          <a:xfrm>
            <a:off x="4376779" y="883699"/>
            <a:ext cx="3438442" cy="5090601"/>
          </a:xfrm>
          <a:prstGeom prst="rect">
            <a:avLst/>
          </a:prstGeom>
        </p:spPr>
      </p:pic>
      <p:sp>
        <p:nvSpPr>
          <p:cNvPr id="6" name="TextBox 5"/>
          <p:cNvSpPr txBox="1"/>
          <p:nvPr/>
        </p:nvSpPr>
        <p:spPr>
          <a:xfrm>
            <a:off x="8293994" y="566670"/>
            <a:ext cx="3155324" cy="5539978"/>
          </a:xfrm>
          <a:prstGeom prst="rect">
            <a:avLst/>
          </a:prstGeom>
          <a:noFill/>
        </p:spPr>
        <p:txBody>
          <a:bodyPr wrap="square" rtlCol="0">
            <a:spAutoFit/>
          </a:bodyPr>
          <a:lstStyle/>
          <a:p>
            <a:r>
              <a:rPr lang="en-GB" dirty="0"/>
              <a:t> </a:t>
            </a:r>
            <a:r>
              <a:rPr lang="en-GB" sz="1600" dirty="0"/>
              <a:t>4,000 workers at the Pullman Company went on wildcat strike.</a:t>
            </a:r>
          </a:p>
          <a:p>
            <a:endParaRPr lang="en-GB" sz="1600" dirty="0"/>
          </a:p>
          <a:p>
            <a:r>
              <a:rPr lang="en-GB" sz="1600" dirty="0"/>
              <a:t>In the weeks that followed, more than 150,000 railroad workers across the country joined. The historic Pullman Strike of 1894 produced </a:t>
            </a:r>
            <a:r>
              <a:rPr lang="en-GB" sz="1600" dirty="0" err="1"/>
              <a:t>Labor</a:t>
            </a:r>
            <a:r>
              <a:rPr lang="en-GB" sz="1600" dirty="0"/>
              <a:t> Day and set Eugene V. Debs on a course of socialism</a:t>
            </a:r>
          </a:p>
          <a:p>
            <a:endParaRPr lang="en-GB" sz="1600" dirty="0"/>
          </a:p>
          <a:p>
            <a:r>
              <a:rPr lang="en-GB" sz="1600" dirty="0"/>
              <a:t> Debs was one of the founding members of the Industrial Workers of the World and five times the candidate of the Socialist Party of America for President of the United States</a:t>
            </a:r>
          </a:p>
          <a:p>
            <a:endParaRPr lang="en-GB" sz="1600" dirty="0"/>
          </a:p>
          <a:p>
            <a:r>
              <a:rPr lang="en-GB" sz="1600" b="1" i="1" dirty="0"/>
              <a:t>While there is a lower class, I am in it, while there is a criminal element, I am of it, and while there is a soul in prison, I am not free.</a:t>
            </a:r>
          </a:p>
          <a:p>
            <a:endParaRPr lang="en-GB" sz="1600" dirty="0"/>
          </a:p>
        </p:txBody>
      </p:sp>
    </p:spTree>
    <p:extLst>
      <p:ext uri="{BB962C8B-B14F-4D97-AF65-F5344CB8AC3E}">
        <p14:creationId xmlns:p14="http://schemas.microsoft.com/office/powerpoint/2010/main" val="2132715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568"/>
            <a:ext cx="10515600" cy="939114"/>
          </a:xfrm>
        </p:spPr>
        <p:txBody>
          <a:bodyPr>
            <a:normAutofit/>
          </a:bodyPr>
          <a:lstStyle/>
          <a:p>
            <a:r>
              <a:rPr lang="en-GB" sz="3200" b="1" dirty="0"/>
              <a:t>Features of America by 1870</a:t>
            </a:r>
          </a:p>
        </p:txBody>
      </p:sp>
      <p:sp>
        <p:nvSpPr>
          <p:cNvPr id="3" name="Content Placeholder 2"/>
          <p:cNvSpPr>
            <a:spLocks noGrp="1"/>
          </p:cNvSpPr>
          <p:nvPr>
            <p:ph idx="1"/>
          </p:nvPr>
        </p:nvSpPr>
        <p:spPr>
          <a:xfrm>
            <a:off x="838200" y="1062682"/>
            <a:ext cx="10515600" cy="5114281"/>
          </a:xfrm>
        </p:spPr>
        <p:txBody>
          <a:bodyPr/>
          <a:lstStyle/>
          <a:p>
            <a:r>
              <a:rPr lang="en-GB" dirty="0"/>
              <a:t>The 14</a:t>
            </a:r>
            <a:r>
              <a:rPr lang="en-GB" baseline="30000" dirty="0"/>
              <a:t>th</a:t>
            </a:r>
            <a:r>
              <a:rPr lang="en-GB" dirty="0"/>
              <a:t> Amendment is ratified in 1868 by Congress (</a:t>
            </a:r>
            <a:r>
              <a:rPr lang="en-GB" sz="2000" dirty="0"/>
              <a:t>Attachment A)</a:t>
            </a:r>
          </a:p>
          <a:p>
            <a:r>
              <a:rPr lang="en-GB" sz="2000" dirty="0"/>
              <a:t>Rise of Radical Republicans and country dealing with one constitutional crisis to the next.</a:t>
            </a:r>
          </a:p>
          <a:p>
            <a:r>
              <a:rPr lang="en-GB" sz="2000" dirty="0"/>
              <a:t>President Andrew Johnson is first president to be impeached though this does not pass the Senate failing by one vote (on Tenure of Office Act *); fails to win nomination for second term.</a:t>
            </a:r>
          </a:p>
          <a:p>
            <a:r>
              <a:rPr lang="en-GB" sz="2000" dirty="0"/>
              <a:t>Ulysses S. Grant becomes President  1869; support for Reconstructions declines</a:t>
            </a:r>
          </a:p>
          <a:p>
            <a:r>
              <a:rPr lang="en-GB" sz="2000" dirty="0"/>
              <a:t>Significant involvement of black Americans in the political process, nearly all support Grant</a:t>
            </a:r>
          </a:p>
          <a:p>
            <a:pPr lvl="1"/>
            <a:r>
              <a:rPr lang="en-GB" sz="1600" dirty="0"/>
              <a:t>800 men served in state legislatures</a:t>
            </a:r>
          </a:p>
          <a:p>
            <a:pPr lvl="1"/>
            <a:r>
              <a:rPr lang="en-GB" sz="1600" dirty="0"/>
              <a:t>A black man was briefly governor of Louisiana</a:t>
            </a:r>
          </a:p>
          <a:p>
            <a:pPr lvl="1"/>
            <a:r>
              <a:rPr lang="en-GB" sz="1600" dirty="0"/>
              <a:t>South Carolina was viewed as being under “Negro rule”</a:t>
            </a:r>
            <a:endParaRPr lang="en-GB" sz="1200" dirty="0"/>
          </a:p>
          <a:p>
            <a:r>
              <a:rPr lang="en-GB" sz="2000" dirty="0"/>
              <a:t>Women’s rights movement (education, own property) becomes women’s suffrage movement that narrows and intensifies; women go to polls to vote but are arrested when trying to cast ballot.</a:t>
            </a:r>
          </a:p>
          <a:p>
            <a:r>
              <a:rPr lang="en-GB" sz="2000" dirty="0"/>
              <a:t>Efforts to suppress black voters through Black Codes and terrorism dramatically increase</a:t>
            </a:r>
          </a:p>
          <a:p>
            <a:endParaRPr lang="en-GB" sz="2000" dirty="0"/>
          </a:p>
          <a:p>
            <a:pPr marL="0" indent="0">
              <a:buNone/>
            </a:pPr>
            <a:r>
              <a:rPr lang="en-GB" sz="2000" i="1" dirty="0"/>
              <a:t>[* Johnson tries to remove E Stanton, Secretary of War, radical republican and Lincoln appointee]</a:t>
            </a:r>
          </a:p>
          <a:p>
            <a:endParaRPr lang="en-GB" sz="2000" i="1" dirty="0"/>
          </a:p>
          <a:p>
            <a:endParaRPr lang="en-GB" sz="2000" dirty="0"/>
          </a:p>
          <a:p>
            <a:endParaRPr lang="en-GB" sz="2000" dirty="0"/>
          </a:p>
        </p:txBody>
      </p:sp>
    </p:spTree>
    <p:extLst>
      <p:ext uri="{BB962C8B-B14F-4D97-AF65-F5344CB8AC3E}">
        <p14:creationId xmlns:p14="http://schemas.microsoft.com/office/powerpoint/2010/main" val="1642134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87315" y="0"/>
            <a:ext cx="2133600" cy="2143125"/>
          </a:xfrm>
          <a:prstGeom prst="rect">
            <a:avLst/>
          </a:prstGeom>
        </p:spPr>
      </p:pic>
      <p:pic>
        <p:nvPicPr>
          <p:cNvPr id="5" name="Picture 4"/>
          <p:cNvPicPr>
            <a:picLocks noChangeAspect="1"/>
          </p:cNvPicPr>
          <p:nvPr/>
        </p:nvPicPr>
        <p:blipFill>
          <a:blip r:embed="rId3"/>
          <a:stretch>
            <a:fillRect/>
          </a:stretch>
        </p:blipFill>
        <p:spPr>
          <a:xfrm>
            <a:off x="3397798" y="69626"/>
            <a:ext cx="3245700" cy="3348506"/>
          </a:xfrm>
          <a:prstGeom prst="rect">
            <a:avLst/>
          </a:prstGeom>
        </p:spPr>
      </p:pic>
      <p:pic>
        <p:nvPicPr>
          <p:cNvPr id="6" name="Picture 5"/>
          <p:cNvPicPr>
            <a:picLocks noChangeAspect="1"/>
          </p:cNvPicPr>
          <p:nvPr/>
        </p:nvPicPr>
        <p:blipFill>
          <a:blip r:embed="rId4"/>
          <a:stretch>
            <a:fillRect/>
          </a:stretch>
        </p:blipFill>
        <p:spPr>
          <a:xfrm>
            <a:off x="6776901" y="191974"/>
            <a:ext cx="5090247" cy="3103809"/>
          </a:xfrm>
          <a:prstGeom prst="rect">
            <a:avLst/>
          </a:prstGeom>
        </p:spPr>
      </p:pic>
      <p:sp>
        <p:nvSpPr>
          <p:cNvPr id="7" name="TextBox 6"/>
          <p:cNvSpPr txBox="1"/>
          <p:nvPr/>
        </p:nvSpPr>
        <p:spPr>
          <a:xfrm>
            <a:off x="8654603" y="3295783"/>
            <a:ext cx="2073498" cy="369332"/>
          </a:xfrm>
          <a:prstGeom prst="rect">
            <a:avLst/>
          </a:prstGeom>
          <a:noFill/>
        </p:spPr>
        <p:txBody>
          <a:bodyPr wrap="square" rtlCol="0">
            <a:spAutoFit/>
          </a:bodyPr>
          <a:lstStyle/>
          <a:p>
            <a:r>
              <a:rPr lang="en-GB" dirty="0"/>
              <a:t>Samuel Gompers</a:t>
            </a:r>
          </a:p>
        </p:txBody>
      </p:sp>
      <p:pic>
        <p:nvPicPr>
          <p:cNvPr id="8" name="Picture 7"/>
          <p:cNvPicPr>
            <a:picLocks noChangeAspect="1"/>
          </p:cNvPicPr>
          <p:nvPr/>
        </p:nvPicPr>
        <p:blipFill>
          <a:blip r:embed="rId5"/>
          <a:stretch>
            <a:fillRect/>
          </a:stretch>
        </p:blipFill>
        <p:spPr>
          <a:xfrm>
            <a:off x="87315" y="2369713"/>
            <a:ext cx="2952618" cy="4388217"/>
          </a:xfrm>
          <a:prstGeom prst="rect">
            <a:avLst/>
          </a:prstGeom>
        </p:spPr>
      </p:pic>
      <p:pic>
        <p:nvPicPr>
          <p:cNvPr id="10" name="Picture 9"/>
          <p:cNvPicPr>
            <a:picLocks noChangeAspect="1"/>
          </p:cNvPicPr>
          <p:nvPr/>
        </p:nvPicPr>
        <p:blipFill>
          <a:blip r:embed="rId6"/>
          <a:stretch>
            <a:fillRect/>
          </a:stretch>
        </p:blipFill>
        <p:spPr>
          <a:xfrm>
            <a:off x="7417024" y="3924300"/>
            <a:ext cx="3810000" cy="2933700"/>
          </a:xfrm>
          <a:prstGeom prst="rect">
            <a:avLst/>
          </a:prstGeom>
        </p:spPr>
      </p:pic>
      <p:pic>
        <p:nvPicPr>
          <p:cNvPr id="11" name="Picture 10"/>
          <p:cNvPicPr>
            <a:picLocks noChangeAspect="1"/>
          </p:cNvPicPr>
          <p:nvPr/>
        </p:nvPicPr>
        <p:blipFill>
          <a:blip r:embed="rId7"/>
          <a:stretch>
            <a:fillRect/>
          </a:stretch>
        </p:blipFill>
        <p:spPr>
          <a:xfrm>
            <a:off x="3881272" y="3665115"/>
            <a:ext cx="2694413" cy="2694413"/>
          </a:xfrm>
          <a:prstGeom prst="rect">
            <a:avLst/>
          </a:prstGeom>
        </p:spPr>
      </p:pic>
      <p:sp>
        <p:nvSpPr>
          <p:cNvPr id="12" name="TextBox 11"/>
          <p:cNvSpPr txBox="1"/>
          <p:nvPr/>
        </p:nvSpPr>
        <p:spPr>
          <a:xfrm>
            <a:off x="4211392" y="6359528"/>
            <a:ext cx="2432106" cy="369332"/>
          </a:xfrm>
          <a:prstGeom prst="rect">
            <a:avLst/>
          </a:prstGeom>
          <a:noFill/>
        </p:spPr>
        <p:txBody>
          <a:bodyPr wrap="square" rtlCol="0">
            <a:spAutoFit/>
          </a:bodyPr>
          <a:lstStyle/>
          <a:p>
            <a:r>
              <a:rPr lang="en-GB" dirty="0"/>
              <a:t>Merger 1955</a:t>
            </a:r>
          </a:p>
        </p:txBody>
      </p:sp>
    </p:spTree>
    <p:extLst>
      <p:ext uri="{BB962C8B-B14F-4D97-AF65-F5344CB8AC3E}">
        <p14:creationId xmlns:p14="http://schemas.microsoft.com/office/powerpoint/2010/main" val="3820835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182"/>
            <a:ext cx="10515600" cy="772733"/>
          </a:xfrm>
        </p:spPr>
        <p:txBody>
          <a:bodyPr>
            <a:normAutofit/>
          </a:bodyPr>
          <a:lstStyle/>
          <a:p>
            <a:r>
              <a:rPr lang="en-GB" sz="3200" b="1" dirty="0"/>
              <a:t>Populism Emerges…</a:t>
            </a:r>
          </a:p>
        </p:txBody>
      </p:sp>
      <p:sp>
        <p:nvSpPr>
          <p:cNvPr id="3" name="Content Placeholder 2"/>
          <p:cNvSpPr>
            <a:spLocks noGrp="1"/>
          </p:cNvSpPr>
          <p:nvPr>
            <p:ph idx="1"/>
          </p:nvPr>
        </p:nvSpPr>
        <p:spPr>
          <a:xfrm>
            <a:off x="838200" y="965915"/>
            <a:ext cx="10515600" cy="5211048"/>
          </a:xfrm>
        </p:spPr>
        <p:txBody>
          <a:bodyPr>
            <a:normAutofit/>
          </a:bodyPr>
          <a:lstStyle/>
          <a:p>
            <a:r>
              <a:rPr lang="en-GB" sz="2400" dirty="0"/>
              <a:t>Subsistence family farming with no government interference was far less common than a federally subsidized, capitalist model of farming and cattle raising for a national and even international markets.</a:t>
            </a:r>
          </a:p>
          <a:p>
            <a:pPr lvl="1"/>
            <a:r>
              <a:rPr lang="en-GB" sz="2000" dirty="0"/>
              <a:t>Arid West areas were an environment impossibility</a:t>
            </a:r>
          </a:p>
          <a:p>
            <a:pPr lvl="1"/>
            <a:r>
              <a:rPr lang="en-GB" sz="2000" dirty="0"/>
              <a:t>Homestead Act (Great Basin)offered semi-arid properties –productivity limited with less than 160 acres</a:t>
            </a:r>
          </a:p>
          <a:p>
            <a:pPr lvl="1"/>
            <a:r>
              <a:rPr lang="en-GB" sz="2000" dirty="0"/>
              <a:t>Typically Congress granted the best land to railroads and allowed bigger interests to buy up large areas for agricultural businesses or stock raising and fencing it in.</a:t>
            </a:r>
          </a:p>
          <a:p>
            <a:pPr lvl="1"/>
            <a:r>
              <a:rPr lang="en-GB" sz="2000" dirty="0"/>
              <a:t>Federal government resettled native Americans and opens land by suppressing </a:t>
            </a:r>
            <a:r>
              <a:rPr lang="en-GB" sz="2000" dirty="0" err="1"/>
              <a:t>indian</a:t>
            </a:r>
            <a:r>
              <a:rPr lang="en-GB" sz="2000" dirty="0"/>
              <a:t> insurrections </a:t>
            </a:r>
          </a:p>
          <a:p>
            <a:r>
              <a:rPr lang="en-GB" sz="2400" dirty="0"/>
              <a:t>The populist revolt began as farmers banded together and called for cooperative farming, regulation of banks and railroads  and an end to corporate monopolies</a:t>
            </a:r>
          </a:p>
          <a:p>
            <a:r>
              <a:rPr lang="en-GB" sz="2400" dirty="0"/>
              <a:t>By mid 1870’s, A million small farmers joined the Grange movement of the 19th Century - an agricultural brotherhood that sought to foster mutual self-reliance and free themselves From middlemen and monopolies.</a:t>
            </a:r>
          </a:p>
          <a:p>
            <a:pPr marL="0" indent="0">
              <a:buNone/>
            </a:pPr>
            <a:endParaRPr lang="en-GB" sz="2400" dirty="0"/>
          </a:p>
        </p:txBody>
      </p:sp>
    </p:spTree>
    <p:extLst>
      <p:ext uri="{BB962C8B-B14F-4D97-AF65-F5344CB8AC3E}">
        <p14:creationId xmlns:p14="http://schemas.microsoft.com/office/powerpoint/2010/main" val="679984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4856" y="398485"/>
            <a:ext cx="10507836" cy="5603070"/>
          </a:xfrm>
          <a:prstGeom prst="rect">
            <a:avLst/>
          </a:prstGeom>
        </p:spPr>
      </p:pic>
    </p:spTree>
    <p:extLst>
      <p:ext uri="{BB962C8B-B14F-4D97-AF65-F5344CB8AC3E}">
        <p14:creationId xmlns:p14="http://schemas.microsoft.com/office/powerpoint/2010/main" val="3609236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E DECLARATION -- FARMER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460375" y="1575320"/>
            <a:ext cx="4065297" cy="2729980"/>
          </a:xfrm>
          <a:prstGeom prst="rect">
            <a:avLst/>
          </a:prstGeom>
        </p:spPr>
      </p:pic>
      <p:sp>
        <p:nvSpPr>
          <p:cNvPr id="6" name="TextBox 5"/>
          <p:cNvSpPr txBox="1"/>
          <p:nvPr/>
        </p:nvSpPr>
        <p:spPr>
          <a:xfrm>
            <a:off x="307975" y="264576"/>
            <a:ext cx="11452583" cy="954107"/>
          </a:xfrm>
          <a:prstGeom prst="rect">
            <a:avLst/>
          </a:prstGeom>
          <a:noFill/>
        </p:spPr>
        <p:txBody>
          <a:bodyPr wrap="square" rtlCol="0">
            <a:spAutoFit/>
          </a:bodyPr>
          <a:lstStyle/>
          <a:p>
            <a:pPr algn="ctr"/>
            <a:r>
              <a:rPr lang="en-GB" sz="2800" b="1" dirty="0"/>
              <a:t>On July 4</a:t>
            </a:r>
            <a:r>
              <a:rPr lang="en-GB" sz="2800" b="1" baseline="30000" dirty="0"/>
              <a:t>th</a:t>
            </a:r>
            <a:r>
              <a:rPr lang="en-GB" sz="2800" b="1" dirty="0"/>
              <a:t>, 1873 ,the Grange farmers issued a </a:t>
            </a:r>
          </a:p>
          <a:p>
            <a:pPr algn="ctr"/>
            <a:r>
              <a:rPr lang="en-GB" sz="2800" b="1" dirty="0"/>
              <a:t>Farmers’ Declaration of Independence</a:t>
            </a:r>
          </a:p>
        </p:txBody>
      </p:sp>
      <p:pic>
        <p:nvPicPr>
          <p:cNvPr id="7" name="Picture 6"/>
          <p:cNvPicPr>
            <a:picLocks noChangeAspect="1"/>
          </p:cNvPicPr>
          <p:nvPr/>
        </p:nvPicPr>
        <p:blipFill>
          <a:blip r:embed="rId3"/>
          <a:stretch>
            <a:fillRect/>
          </a:stretch>
        </p:blipFill>
        <p:spPr>
          <a:xfrm>
            <a:off x="8033796" y="1692387"/>
            <a:ext cx="4158204" cy="2944008"/>
          </a:xfrm>
          <a:prstGeom prst="rect">
            <a:avLst/>
          </a:prstGeom>
        </p:spPr>
      </p:pic>
      <p:pic>
        <p:nvPicPr>
          <p:cNvPr id="8" name="Picture 7"/>
          <p:cNvPicPr>
            <a:picLocks noChangeAspect="1"/>
          </p:cNvPicPr>
          <p:nvPr/>
        </p:nvPicPr>
        <p:blipFill>
          <a:blip r:embed="rId4"/>
          <a:stretch>
            <a:fillRect/>
          </a:stretch>
        </p:blipFill>
        <p:spPr>
          <a:xfrm>
            <a:off x="707733" y="4409538"/>
            <a:ext cx="1943100" cy="2352675"/>
          </a:xfrm>
          <a:prstGeom prst="rect">
            <a:avLst/>
          </a:prstGeom>
        </p:spPr>
      </p:pic>
      <p:pic>
        <p:nvPicPr>
          <p:cNvPr id="9" name="Picture 8"/>
          <p:cNvPicPr>
            <a:picLocks noChangeAspect="1"/>
          </p:cNvPicPr>
          <p:nvPr/>
        </p:nvPicPr>
        <p:blipFill>
          <a:blip r:embed="rId5"/>
          <a:stretch>
            <a:fillRect/>
          </a:stretch>
        </p:blipFill>
        <p:spPr>
          <a:xfrm>
            <a:off x="4122581" y="3888618"/>
            <a:ext cx="4371532" cy="2873595"/>
          </a:xfrm>
          <a:prstGeom prst="rect">
            <a:avLst/>
          </a:prstGeom>
        </p:spPr>
      </p:pic>
      <p:sp>
        <p:nvSpPr>
          <p:cNvPr id="11" name="TextBox 10"/>
          <p:cNvSpPr txBox="1"/>
          <p:nvPr/>
        </p:nvSpPr>
        <p:spPr>
          <a:xfrm>
            <a:off x="8945699" y="4958366"/>
            <a:ext cx="2640169" cy="1200329"/>
          </a:xfrm>
          <a:prstGeom prst="rect">
            <a:avLst/>
          </a:prstGeom>
          <a:noFill/>
        </p:spPr>
        <p:txBody>
          <a:bodyPr wrap="square" rtlCol="0">
            <a:spAutoFit/>
          </a:bodyPr>
          <a:lstStyle/>
          <a:p>
            <a:r>
              <a:rPr lang="en-GB" b="1" dirty="0"/>
              <a:t>Nearly every state had a branch and by 1877, 20,000 granges existed –mainly in the Midwest</a:t>
            </a:r>
          </a:p>
        </p:txBody>
      </p:sp>
      <p:sp>
        <p:nvSpPr>
          <p:cNvPr id="12" name="TextBox 11"/>
          <p:cNvSpPr txBox="1"/>
          <p:nvPr/>
        </p:nvSpPr>
        <p:spPr>
          <a:xfrm>
            <a:off x="4909417" y="1687063"/>
            <a:ext cx="2704563" cy="1754326"/>
          </a:xfrm>
          <a:prstGeom prst="rect">
            <a:avLst/>
          </a:prstGeom>
          <a:noFill/>
        </p:spPr>
        <p:txBody>
          <a:bodyPr wrap="square" rtlCol="0">
            <a:spAutoFit/>
          </a:bodyPr>
          <a:lstStyle/>
          <a:p>
            <a:r>
              <a:rPr lang="en-GB" b="1" dirty="0"/>
              <a:t>One of the largest American grassroots movements in the 19</a:t>
            </a:r>
            <a:r>
              <a:rPr lang="en-GB" b="1" baseline="30000" dirty="0"/>
              <a:t>th</a:t>
            </a:r>
            <a:r>
              <a:rPr lang="en-GB" b="1" dirty="0"/>
              <a:t> century – And included women! Started by Oliver Kelly in Minnesota 1867</a:t>
            </a:r>
          </a:p>
        </p:txBody>
      </p:sp>
    </p:spTree>
    <p:extLst>
      <p:ext uri="{BB962C8B-B14F-4D97-AF65-F5344CB8AC3E}">
        <p14:creationId xmlns:p14="http://schemas.microsoft.com/office/powerpoint/2010/main" val="3958462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336"/>
            <a:ext cx="10515600" cy="639427"/>
          </a:xfrm>
        </p:spPr>
        <p:txBody>
          <a:bodyPr>
            <a:normAutofit/>
          </a:bodyPr>
          <a:lstStyle/>
          <a:p>
            <a:r>
              <a:rPr lang="en-GB" sz="3200" b="1" dirty="0"/>
              <a:t>The Next Stage - The National Farmers Alliance (NFA)</a:t>
            </a:r>
          </a:p>
        </p:txBody>
      </p:sp>
      <p:sp>
        <p:nvSpPr>
          <p:cNvPr id="3" name="Content Placeholder 2"/>
          <p:cNvSpPr>
            <a:spLocks noGrp="1"/>
          </p:cNvSpPr>
          <p:nvPr>
            <p:ph idx="1"/>
          </p:nvPr>
        </p:nvSpPr>
        <p:spPr>
          <a:xfrm>
            <a:off x="838200" y="1184855"/>
            <a:ext cx="10515600" cy="5473521"/>
          </a:xfrm>
        </p:spPr>
        <p:txBody>
          <a:bodyPr/>
          <a:lstStyle/>
          <a:p>
            <a:pPr>
              <a:spcAft>
                <a:spcPts val="1200"/>
              </a:spcAft>
            </a:pPr>
            <a:r>
              <a:rPr lang="en-GB" sz="2400" dirty="0"/>
              <a:t>Out of the Granger movement, the first Farmers Alliance is formed in Texas in 1877 and eventually becomes the </a:t>
            </a:r>
            <a:r>
              <a:rPr lang="en-GB" sz="2400" i="1" dirty="0"/>
              <a:t>National Farmers Alliance and Industrial Union – </a:t>
            </a:r>
            <a:r>
              <a:rPr lang="en-GB" sz="2400" dirty="0"/>
              <a:t>spread mainly in the South and Midwest later further West.</a:t>
            </a:r>
          </a:p>
          <a:p>
            <a:pPr>
              <a:spcAft>
                <a:spcPts val="1200"/>
              </a:spcAft>
            </a:pPr>
            <a:r>
              <a:rPr lang="en-GB" sz="2400" dirty="0"/>
              <a:t>Sought to improve economic conditions for farmers through cooperatives and political advocacy</a:t>
            </a:r>
          </a:p>
          <a:p>
            <a:pPr>
              <a:spcAft>
                <a:spcPts val="1200"/>
              </a:spcAft>
            </a:pPr>
            <a:r>
              <a:rPr lang="en-GB" sz="2400" dirty="0"/>
              <a:t>Banned African Americans who then established the Coloured Farmers National Alliance with similar goals</a:t>
            </a:r>
          </a:p>
          <a:p>
            <a:pPr>
              <a:spcAft>
                <a:spcPts val="1200"/>
              </a:spcAft>
            </a:pPr>
            <a:r>
              <a:rPr lang="en-GB" sz="2400" dirty="0"/>
              <a:t>Between 1889 -1893,  90% of farmland fell into the hands of Banks through foreclosures</a:t>
            </a:r>
          </a:p>
          <a:p>
            <a:pPr>
              <a:spcAft>
                <a:spcPts val="1200"/>
              </a:spcAft>
            </a:pPr>
            <a:r>
              <a:rPr lang="en-GB" sz="2400" dirty="0"/>
              <a:t>To effect change on a national level, the NFA founded a political party, The </a:t>
            </a:r>
            <a:r>
              <a:rPr lang="en-GB" sz="2400" b="1" u="sng" dirty="0"/>
              <a:t>People’s or Populist Party </a:t>
            </a:r>
            <a:r>
              <a:rPr lang="en-GB" sz="2400" dirty="0"/>
              <a:t>and nominated James A Weaver as their candidate in the 1892 Presidential Election</a:t>
            </a:r>
          </a:p>
          <a:p>
            <a:pPr marL="457200" lvl="1" indent="0">
              <a:spcAft>
                <a:spcPts val="1200"/>
              </a:spcAft>
              <a:buNone/>
            </a:pPr>
            <a:endParaRPr lang="en-GB" i="1" dirty="0"/>
          </a:p>
          <a:p>
            <a:pPr lvl="1"/>
            <a:endParaRPr lang="en-GB" i="1" dirty="0"/>
          </a:p>
        </p:txBody>
      </p:sp>
    </p:spTree>
    <p:extLst>
      <p:ext uri="{BB962C8B-B14F-4D97-AF65-F5344CB8AC3E}">
        <p14:creationId xmlns:p14="http://schemas.microsoft.com/office/powerpoint/2010/main" val="325935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3110" y="198415"/>
            <a:ext cx="1714500" cy="2590800"/>
          </a:xfrm>
          <a:prstGeom prst="rect">
            <a:avLst/>
          </a:prstGeom>
        </p:spPr>
      </p:pic>
      <p:pic>
        <p:nvPicPr>
          <p:cNvPr id="7" name="Picture 6"/>
          <p:cNvPicPr>
            <a:picLocks noChangeAspect="1"/>
          </p:cNvPicPr>
          <p:nvPr/>
        </p:nvPicPr>
        <p:blipFill>
          <a:blip r:embed="rId3"/>
          <a:stretch>
            <a:fillRect/>
          </a:stretch>
        </p:blipFill>
        <p:spPr>
          <a:xfrm>
            <a:off x="1769435" y="3187498"/>
            <a:ext cx="1553314" cy="3670502"/>
          </a:xfrm>
          <a:prstGeom prst="rect">
            <a:avLst/>
          </a:prstGeom>
        </p:spPr>
      </p:pic>
      <p:pic>
        <p:nvPicPr>
          <p:cNvPr id="8" name="Picture 7"/>
          <p:cNvPicPr>
            <a:picLocks noChangeAspect="1"/>
          </p:cNvPicPr>
          <p:nvPr/>
        </p:nvPicPr>
        <p:blipFill>
          <a:blip r:embed="rId4"/>
          <a:stretch>
            <a:fillRect/>
          </a:stretch>
        </p:blipFill>
        <p:spPr>
          <a:xfrm>
            <a:off x="2944901" y="286533"/>
            <a:ext cx="1743075" cy="2619375"/>
          </a:xfrm>
          <a:prstGeom prst="rect">
            <a:avLst/>
          </a:prstGeom>
        </p:spPr>
      </p:pic>
      <p:pic>
        <p:nvPicPr>
          <p:cNvPr id="9" name="Picture 8"/>
          <p:cNvPicPr>
            <a:picLocks noChangeAspect="1"/>
          </p:cNvPicPr>
          <p:nvPr/>
        </p:nvPicPr>
        <p:blipFill>
          <a:blip r:embed="rId5"/>
          <a:stretch>
            <a:fillRect/>
          </a:stretch>
        </p:blipFill>
        <p:spPr>
          <a:xfrm>
            <a:off x="4957953" y="1376707"/>
            <a:ext cx="6912075" cy="4393028"/>
          </a:xfrm>
          <a:prstGeom prst="rect">
            <a:avLst/>
          </a:prstGeom>
        </p:spPr>
      </p:pic>
      <p:sp>
        <p:nvSpPr>
          <p:cNvPr id="10" name="TextBox 9"/>
          <p:cNvSpPr txBox="1"/>
          <p:nvPr/>
        </p:nvSpPr>
        <p:spPr>
          <a:xfrm>
            <a:off x="6757115" y="656823"/>
            <a:ext cx="3249770" cy="400110"/>
          </a:xfrm>
          <a:prstGeom prst="rect">
            <a:avLst/>
          </a:prstGeom>
          <a:noFill/>
        </p:spPr>
        <p:txBody>
          <a:bodyPr wrap="square" rtlCol="0">
            <a:spAutoFit/>
          </a:bodyPr>
          <a:lstStyle/>
          <a:p>
            <a:r>
              <a:rPr lang="en-GB" sz="2000" b="1" dirty="0"/>
              <a:t>Presidential Election of 1892</a:t>
            </a:r>
          </a:p>
        </p:txBody>
      </p:sp>
    </p:spTree>
    <p:extLst>
      <p:ext uri="{BB962C8B-B14F-4D97-AF65-F5344CB8AC3E}">
        <p14:creationId xmlns:p14="http://schemas.microsoft.com/office/powerpoint/2010/main" val="125400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304"/>
            <a:ext cx="10515600" cy="798490"/>
          </a:xfrm>
        </p:spPr>
        <p:txBody>
          <a:bodyPr>
            <a:normAutofit/>
          </a:bodyPr>
          <a:lstStyle/>
          <a:p>
            <a:r>
              <a:rPr lang="en-GB" sz="3200" dirty="0"/>
              <a:t>Populist Grievances</a:t>
            </a:r>
          </a:p>
        </p:txBody>
      </p:sp>
      <p:sp>
        <p:nvSpPr>
          <p:cNvPr id="3" name="Content Placeholder 2"/>
          <p:cNvSpPr>
            <a:spLocks noGrp="1"/>
          </p:cNvSpPr>
          <p:nvPr>
            <p:ph idx="1"/>
          </p:nvPr>
        </p:nvSpPr>
        <p:spPr>
          <a:xfrm>
            <a:off x="838200" y="978794"/>
            <a:ext cx="10515600" cy="5198169"/>
          </a:xfrm>
        </p:spPr>
        <p:txBody>
          <a:bodyPr>
            <a:normAutofit/>
          </a:bodyPr>
          <a:lstStyle/>
          <a:p>
            <a:r>
              <a:rPr lang="en-GB" sz="2400" dirty="0"/>
              <a:t>Federal Government supported the interest of businesses over those of labour, especially railroads, e.g. corporations not taxed</a:t>
            </a:r>
          </a:p>
          <a:p>
            <a:r>
              <a:rPr lang="en-GB" sz="2400" dirty="0"/>
              <a:t>State Legislatures tried to tax railroad companies (</a:t>
            </a:r>
            <a:r>
              <a:rPr lang="en-GB" sz="2400" dirty="0" err="1"/>
              <a:t>e.g.California</a:t>
            </a:r>
            <a:r>
              <a:rPr lang="en-GB" sz="2400" dirty="0"/>
              <a:t>), </a:t>
            </a:r>
          </a:p>
          <a:p>
            <a:r>
              <a:rPr lang="en-GB" sz="2400" dirty="0"/>
              <a:t>However, federal judges accepted arguments that such taxes were unconstitutional and accepted that such laws violated the rights of corporations as “persons” </a:t>
            </a:r>
          </a:p>
          <a:p>
            <a:r>
              <a:rPr lang="en-GB" sz="2400" dirty="0"/>
              <a:t>1886 The Supreme Court Decision in </a:t>
            </a:r>
            <a:r>
              <a:rPr lang="en-GB" sz="2400" i="1" dirty="0"/>
              <a:t>Santa Clara County v. Southern Pacific R. Co., </a:t>
            </a:r>
            <a:r>
              <a:rPr lang="en-GB" sz="2400" dirty="0"/>
              <a:t>(1886) accepted the doctrine that corporations are </a:t>
            </a:r>
            <a:r>
              <a:rPr lang="en-GB" sz="2400" i="1" dirty="0"/>
              <a:t>persons</a:t>
            </a:r>
            <a:r>
              <a:rPr lang="en-GB" sz="2400" dirty="0"/>
              <a:t> within the meaning of the 14</a:t>
            </a:r>
            <a:r>
              <a:rPr lang="en-GB" sz="2400" baseline="30000" dirty="0"/>
              <a:t>th</a:t>
            </a:r>
            <a:r>
              <a:rPr lang="en-GB" sz="2400" dirty="0"/>
              <a:t> Amendment  (</a:t>
            </a:r>
            <a:r>
              <a:rPr lang="en-GB" sz="2400" i="1" dirty="0"/>
              <a:t>and all judges agreed</a:t>
            </a:r>
            <a:r>
              <a:rPr lang="en-GB" sz="2400" dirty="0"/>
              <a:t>)</a:t>
            </a:r>
          </a:p>
          <a:p>
            <a:r>
              <a:rPr lang="en-GB" sz="2400" dirty="0"/>
              <a:t>In 1937, Supreme Court Justice, Hugo Black stated: “</a:t>
            </a:r>
            <a:r>
              <a:rPr lang="en-GB" sz="2400" i="1" dirty="0"/>
              <a:t>over the course of 50 years, only ½ of 1% of the 14</a:t>
            </a:r>
            <a:r>
              <a:rPr lang="en-GB" sz="2400" i="1" baseline="30000" dirty="0"/>
              <a:t>th</a:t>
            </a:r>
            <a:r>
              <a:rPr lang="en-GB" sz="2400" i="1" dirty="0"/>
              <a:t> Amendment cases that came before the court had anything to so with African Americans or former slaves – half the cases were about protecting the rights of corporations.”</a:t>
            </a:r>
          </a:p>
        </p:txBody>
      </p:sp>
    </p:spTree>
    <p:extLst>
      <p:ext uri="{BB962C8B-B14F-4D97-AF65-F5344CB8AC3E}">
        <p14:creationId xmlns:p14="http://schemas.microsoft.com/office/powerpoint/2010/main" val="170080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600790"/>
          </a:xfrm>
        </p:spPr>
        <p:txBody>
          <a:bodyPr>
            <a:normAutofit/>
          </a:bodyPr>
          <a:lstStyle/>
          <a:p>
            <a:r>
              <a:rPr lang="en-GB" sz="3200" dirty="0"/>
              <a:t>Women Enter Politics…</a:t>
            </a:r>
          </a:p>
        </p:txBody>
      </p:sp>
      <p:pic>
        <p:nvPicPr>
          <p:cNvPr id="6" name="Content Placeholder 5"/>
          <p:cNvPicPr>
            <a:picLocks noGrp="1" noChangeAspect="1"/>
          </p:cNvPicPr>
          <p:nvPr>
            <p:ph idx="1"/>
          </p:nvPr>
        </p:nvPicPr>
        <p:blipFill>
          <a:blip r:embed="rId2"/>
          <a:stretch>
            <a:fillRect/>
          </a:stretch>
        </p:blipFill>
        <p:spPr>
          <a:xfrm>
            <a:off x="250516" y="965916"/>
            <a:ext cx="8504822" cy="4005329"/>
          </a:xfrm>
          <a:prstGeom prst="rect">
            <a:avLst/>
          </a:prstGeom>
        </p:spPr>
      </p:pic>
      <p:pic>
        <p:nvPicPr>
          <p:cNvPr id="7" name="Picture 6"/>
          <p:cNvPicPr>
            <a:picLocks noChangeAspect="1"/>
          </p:cNvPicPr>
          <p:nvPr/>
        </p:nvPicPr>
        <p:blipFill>
          <a:blip r:embed="rId3"/>
          <a:stretch>
            <a:fillRect/>
          </a:stretch>
        </p:blipFill>
        <p:spPr>
          <a:xfrm>
            <a:off x="9001955" y="1352282"/>
            <a:ext cx="2931035" cy="4868214"/>
          </a:xfrm>
          <a:prstGeom prst="rect">
            <a:avLst/>
          </a:prstGeom>
        </p:spPr>
      </p:pic>
      <p:sp>
        <p:nvSpPr>
          <p:cNvPr id="8" name="TextBox 7"/>
          <p:cNvSpPr txBox="1"/>
          <p:nvPr/>
        </p:nvSpPr>
        <p:spPr>
          <a:xfrm>
            <a:off x="553792" y="5202702"/>
            <a:ext cx="7199290" cy="1015663"/>
          </a:xfrm>
          <a:prstGeom prst="rect">
            <a:avLst/>
          </a:prstGeom>
          <a:noFill/>
        </p:spPr>
        <p:txBody>
          <a:bodyPr wrap="square" rtlCol="0">
            <a:spAutoFit/>
          </a:bodyPr>
          <a:lstStyle/>
          <a:p>
            <a:r>
              <a:rPr lang="en-GB" sz="2000" dirty="0"/>
              <a:t>Lease helped found the </a:t>
            </a:r>
            <a:r>
              <a:rPr lang="en-GB" sz="2000" b="1" dirty="0"/>
              <a:t>Peoples Party </a:t>
            </a:r>
            <a:r>
              <a:rPr lang="en-GB" sz="2000" dirty="0"/>
              <a:t>through the NFA  and said at the Kansas convention of1890 “ Let our motto be more money and less misery”</a:t>
            </a:r>
          </a:p>
        </p:txBody>
      </p:sp>
    </p:spTree>
    <p:extLst>
      <p:ext uri="{BB962C8B-B14F-4D97-AF65-F5344CB8AC3E}">
        <p14:creationId xmlns:p14="http://schemas.microsoft.com/office/powerpoint/2010/main" val="970370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00195" y="2797721"/>
            <a:ext cx="2956816" cy="3944454"/>
          </a:xfrm>
          <a:prstGeom prst="rect">
            <a:avLst/>
          </a:prstGeom>
        </p:spPr>
      </p:pic>
      <p:sp>
        <p:nvSpPr>
          <p:cNvPr id="5" name="TextBox 4"/>
          <p:cNvSpPr txBox="1"/>
          <p:nvPr/>
        </p:nvSpPr>
        <p:spPr>
          <a:xfrm>
            <a:off x="632365" y="182566"/>
            <a:ext cx="7482625" cy="8279190"/>
          </a:xfrm>
          <a:prstGeom prst="rect">
            <a:avLst/>
          </a:prstGeom>
          <a:noFill/>
        </p:spPr>
        <p:txBody>
          <a:bodyPr wrap="square" rtlCol="0">
            <a:spAutoFit/>
          </a:bodyPr>
          <a:lstStyle/>
          <a:p>
            <a:r>
              <a:rPr lang="en-GB" sz="2000" b="1" dirty="0"/>
              <a:t>The Prohibition Party </a:t>
            </a:r>
            <a:r>
              <a:rPr lang="en-GB" sz="2000" dirty="0"/>
              <a:t>(1869) was the first party to support women’s right to vote 1872.</a:t>
            </a:r>
          </a:p>
          <a:p>
            <a:endParaRPr lang="en-GB" sz="2000" dirty="0"/>
          </a:p>
          <a:p>
            <a:r>
              <a:rPr lang="en-GB" sz="2000" dirty="0"/>
              <a:t>Frances Willard participates in the founding of the  </a:t>
            </a:r>
            <a:r>
              <a:rPr lang="en-GB" sz="2000" b="1" dirty="0"/>
              <a:t>Women’s Christian Temperance Union </a:t>
            </a:r>
            <a:r>
              <a:rPr lang="en-GB" sz="2000" dirty="0"/>
              <a:t>1874 and become its president in 1879 until her death in 1898.  Declared support for women’s right to vote.</a:t>
            </a:r>
          </a:p>
          <a:p>
            <a:endParaRPr lang="en-GB" sz="2400" dirty="0"/>
          </a:p>
          <a:p>
            <a:r>
              <a:rPr lang="en-GB" sz="2400" dirty="0"/>
              <a:t>“ </a:t>
            </a:r>
            <a:r>
              <a:rPr lang="en-GB" sz="2400" i="1" dirty="0"/>
              <a:t>A Plea for the Temperance Ballot for Women” </a:t>
            </a:r>
          </a:p>
          <a:p>
            <a:r>
              <a:rPr lang="en-GB" sz="2400" i="1" dirty="0"/>
              <a:t>(</a:t>
            </a:r>
            <a:r>
              <a:rPr lang="en-GB" i="1" dirty="0"/>
              <a:t>short hand for husbands who beat their wives and children and spent wages on drinking leaving families to starve</a:t>
            </a:r>
            <a:r>
              <a:rPr lang="en-GB" sz="2400" i="1" dirty="0"/>
              <a:t>)</a:t>
            </a:r>
          </a:p>
          <a:p>
            <a:endParaRPr lang="en-GB" sz="2400" i="1" dirty="0"/>
          </a:p>
          <a:p>
            <a:r>
              <a:rPr lang="en-GB" sz="2000" i="1" dirty="0"/>
              <a:t>This argument reshaped the nation’s political parties (</a:t>
            </a:r>
            <a:r>
              <a:rPr lang="en-GB" sz="2000" i="1" dirty="0" err="1"/>
              <a:t>Lepore</a:t>
            </a:r>
            <a:r>
              <a:rPr lang="en-GB" sz="2000" i="1" dirty="0"/>
              <a:t>)</a:t>
            </a:r>
          </a:p>
          <a:p>
            <a:r>
              <a:rPr lang="en-GB" sz="2000" dirty="0"/>
              <a:t>Mottos:  Home Protection and Do Everything</a:t>
            </a:r>
          </a:p>
          <a:p>
            <a:endParaRPr lang="en-GB" sz="2400" i="1" dirty="0"/>
          </a:p>
          <a:p>
            <a:r>
              <a:rPr lang="en-GB" sz="2000" dirty="0"/>
              <a:t>GOP (Republicans) failed to support either prohibition or suffrage &gt; Willard founded The Home Protection Party which merged with the Prohibition Party 1882</a:t>
            </a:r>
          </a:p>
          <a:p>
            <a:r>
              <a:rPr lang="en-GB" sz="2000" dirty="0"/>
              <a:t>American women entered politics </a:t>
            </a:r>
            <a:r>
              <a:rPr lang="en-GB" sz="2000" i="1" dirty="0"/>
              <a:t>“and when they came they came to stay.”</a:t>
            </a:r>
          </a:p>
          <a:p>
            <a:endParaRPr lang="en-GB" sz="2400" i="1" dirty="0"/>
          </a:p>
          <a:p>
            <a:endParaRPr lang="en-GB" sz="2400" i="1" dirty="0"/>
          </a:p>
          <a:p>
            <a:endParaRPr lang="en-GB" sz="2400" dirty="0"/>
          </a:p>
          <a:p>
            <a:endParaRPr lang="en-GB" sz="2400" dirty="0"/>
          </a:p>
          <a:p>
            <a:endParaRPr lang="en-GB" sz="2400" dirty="0"/>
          </a:p>
        </p:txBody>
      </p:sp>
      <p:pic>
        <p:nvPicPr>
          <p:cNvPr id="6" name="Picture 5"/>
          <p:cNvPicPr>
            <a:picLocks noChangeAspect="1"/>
          </p:cNvPicPr>
          <p:nvPr/>
        </p:nvPicPr>
        <p:blipFill>
          <a:blip r:embed="rId3"/>
          <a:stretch>
            <a:fillRect/>
          </a:stretch>
        </p:blipFill>
        <p:spPr>
          <a:xfrm>
            <a:off x="8976306" y="182566"/>
            <a:ext cx="2095500" cy="2609850"/>
          </a:xfrm>
          <a:prstGeom prst="rect">
            <a:avLst/>
          </a:prstGeom>
        </p:spPr>
      </p:pic>
    </p:spTree>
    <p:extLst>
      <p:ext uri="{BB962C8B-B14F-4D97-AF65-F5344CB8AC3E}">
        <p14:creationId xmlns:p14="http://schemas.microsoft.com/office/powerpoint/2010/main" val="3509693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11971" y="2724150"/>
            <a:ext cx="2857500" cy="1600200"/>
          </a:xfrm>
          <a:prstGeom prst="rect">
            <a:avLst/>
          </a:prstGeom>
        </p:spPr>
      </p:pic>
      <p:pic>
        <p:nvPicPr>
          <p:cNvPr id="3" name="Picture 2"/>
          <p:cNvPicPr>
            <a:picLocks noChangeAspect="1"/>
          </p:cNvPicPr>
          <p:nvPr/>
        </p:nvPicPr>
        <p:blipFill>
          <a:blip r:embed="rId3"/>
          <a:stretch>
            <a:fillRect/>
          </a:stretch>
        </p:blipFill>
        <p:spPr>
          <a:xfrm>
            <a:off x="8678483" y="4324350"/>
            <a:ext cx="1866900" cy="1866900"/>
          </a:xfrm>
          <a:prstGeom prst="rect">
            <a:avLst/>
          </a:prstGeom>
        </p:spPr>
      </p:pic>
      <p:pic>
        <p:nvPicPr>
          <p:cNvPr id="4" name="Picture 3"/>
          <p:cNvPicPr>
            <a:picLocks noChangeAspect="1"/>
          </p:cNvPicPr>
          <p:nvPr/>
        </p:nvPicPr>
        <p:blipFill>
          <a:blip r:embed="rId4"/>
          <a:stretch>
            <a:fillRect/>
          </a:stretch>
        </p:blipFill>
        <p:spPr>
          <a:xfrm>
            <a:off x="8575451" y="42661"/>
            <a:ext cx="1866900" cy="2457450"/>
          </a:xfrm>
          <a:prstGeom prst="rect">
            <a:avLst/>
          </a:prstGeom>
        </p:spPr>
      </p:pic>
      <p:sp>
        <p:nvSpPr>
          <p:cNvPr id="5" name="TextBox 4"/>
          <p:cNvSpPr txBox="1"/>
          <p:nvPr/>
        </p:nvSpPr>
        <p:spPr>
          <a:xfrm>
            <a:off x="643944" y="605307"/>
            <a:ext cx="6812924" cy="4893647"/>
          </a:xfrm>
          <a:prstGeom prst="rect">
            <a:avLst/>
          </a:prstGeom>
          <a:noFill/>
        </p:spPr>
        <p:txBody>
          <a:bodyPr wrap="square" rtlCol="0">
            <a:spAutoFit/>
          </a:bodyPr>
          <a:lstStyle/>
          <a:p>
            <a:r>
              <a:rPr lang="en-GB" sz="2400" dirty="0"/>
              <a:t>To advance their causes, both populists and suffragists, rejected by the major parties, turned to third party politics</a:t>
            </a:r>
          </a:p>
          <a:p>
            <a:endParaRPr lang="en-GB" sz="2400" dirty="0"/>
          </a:p>
          <a:p>
            <a:r>
              <a:rPr lang="en-GB" sz="2400" dirty="0"/>
              <a:t>At the 1880 Democratic National Convention, Susan B. Anthony hoped to deliver a speech calling on the party “to secure to twenty millions of women the rights of citizenship.”</a:t>
            </a:r>
          </a:p>
          <a:p>
            <a:endParaRPr lang="en-GB" sz="2400" dirty="0"/>
          </a:p>
          <a:p>
            <a:r>
              <a:rPr lang="en-GB" sz="2400" dirty="0"/>
              <a:t>Her statement in read by a male clerk instead and as the  </a:t>
            </a:r>
            <a:r>
              <a:rPr lang="en-GB" sz="2400" b="1" dirty="0"/>
              <a:t>New York Times </a:t>
            </a:r>
            <a:r>
              <a:rPr lang="en-GB" sz="2400" dirty="0"/>
              <a:t>reported “</a:t>
            </a:r>
            <a:r>
              <a:rPr lang="en-GB" sz="2000" i="1" dirty="0"/>
              <a:t>No action whatever was taken with regard to it, and Miss Anthony vexed the convention no more”</a:t>
            </a:r>
          </a:p>
        </p:txBody>
      </p:sp>
      <p:sp>
        <p:nvSpPr>
          <p:cNvPr id="6" name="Rectangle 5"/>
          <p:cNvSpPr/>
          <p:nvPr/>
        </p:nvSpPr>
        <p:spPr>
          <a:xfrm>
            <a:off x="643944" y="5498954"/>
            <a:ext cx="6096000" cy="646331"/>
          </a:xfrm>
          <a:prstGeom prst="rect">
            <a:avLst/>
          </a:prstGeom>
        </p:spPr>
        <p:txBody>
          <a:bodyPr>
            <a:spAutoFit/>
          </a:bodyPr>
          <a:lstStyle/>
          <a:p>
            <a:r>
              <a:rPr lang="en-GB" i="1" dirty="0"/>
              <a:t>On Centennial of 19th Amendment, Trump Pardons Susan B. Anthony and Targets 2020 Election</a:t>
            </a:r>
          </a:p>
        </p:txBody>
      </p:sp>
    </p:spTree>
    <p:extLst>
      <p:ext uri="{BB962C8B-B14F-4D97-AF65-F5344CB8AC3E}">
        <p14:creationId xmlns:p14="http://schemas.microsoft.com/office/powerpoint/2010/main" val="210788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352"/>
            <a:ext cx="10515600" cy="815546"/>
          </a:xfrm>
        </p:spPr>
        <p:txBody>
          <a:bodyPr>
            <a:normAutofit/>
          </a:bodyPr>
          <a:lstStyle/>
          <a:p>
            <a:r>
              <a:rPr lang="en-GB" sz="3200" b="1" dirty="0"/>
              <a:t>Features of America by 1870</a:t>
            </a:r>
            <a:endParaRPr lang="en-GB" sz="3200" dirty="0"/>
          </a:p>
        </p:txBody>
      </p:sp>
      <p:sp>
        <p:nvSpPr>
          <p:cNvPr id="3" name="Content Placeholder 2"/>
          <p:cNvSpPr>
            <a:spLocks noGrp="1"/>
          </p:cNvSpPr>
          <p:nvPr>
            <p:ph idx="1"/>
          </p:nvPr>
        </p:nvSpPr>
        <p:spPr>
          <a:xfrm>
            <a:off x="838200" y="1000897"/>
            <a:ext cx="10515600" cy="5486399"/>
          </a:xfrm>
        </p:spPr>
        <p:txBody>
          <a:bodyPr>
            <a:normAutofit/>
          </a:bodyPr>
          <a:lstStyle/>
          <a:p>
            <a:r>
              <a:rPr lang="en-GB" sz="2000" dirty="0"/>
              <a:t>Chinese immigration according to 1860 federal census: 34,935</a:t>
            </a:r>
          </a:p>
          <a:p>
            <a:pPr lvl="1"/>
            <a:r>
              <a:rPr lang="en-GB" sz="2000" dirty="0"/>
              <a:t>70% (24,282) of the Chinese worked in mines</a:t>
            </a:r>
          </a:p>
          <a:p>
            <a:pPr lvl="1"/>
            <a:r>
              <a:rPr lang="en-GB" sz="2000" dirty="0"/>
              <a:t>Initially in California then spread throughout the West and Northwest</a:t>
            </a:r>
          </a:p>
          <a:p>
            <a:pPr lvl="1"/>
            <a:r>
              <a:rPr lang="en-GB" sz="2000" dirty="0"/>
              <a:t>Boise, Idaho – by 1865, Chinese accounted for a third of all settlers and 60% of its miners</a:t>
            </a:r>
          </a:p>
          <a:p>
            <a:pPr lvl="1"/>
            <a:r>
              <a:rPr lang="en-GB" sz="2000" dirty="0"/>
              <a:t>By 1870, Chinese immigrants and children accounted for 9% of the population of California and 25% of the state’s wage earners.</a:t>
            </a:r>
          </a:p>
          <a:p>
            <a:pPr lvl="1"/>
            <a:r>
              <a:rPr lang="en-GB" sz="2000" dirty="0"/>
              <a:t>Restrictions on Chinese increase, despite 1868 Treaty with China that agreed Chinese would be treated like citizens  (issues of defining citizenship </a:t>
            </a:r>
          </a:p>
          <a:p>
            <a:r>
              <a:rPr lang="en-GB" sz="2000" dirty="0"/>
              <a:t>During the same period, southern states (mainly Democratic) suffer devastation due to the Civil War and falling prices of commodities that were the main source of income.</a:t>
            </a:r>
          </a:p>
          <a:p>
            <a:r>
              <a:rPr lang="en-GB" sz="2000" dirty="0"/>
              <a:t>In 1868, Southern Democrats launch the </a:t>
            </a:r>
            <a:r>
              <a:rPr lang="en-GB" sz="2000" b="1" dirty="0"/>
              <a:t>New Departure</a:t>
            </a:r>
            <a:r>
              <a:rPr lang="en-GB" sz="2000" dirty="0"/>
              <a:t> - a political strategy to distance itself from its pro-slavery and Copperhead*  history in an effort to broaden its political base, and focus more on economic issues </a:t>
            </a:r>
            <a:r>
              <a:rPr lang="en-GB" sz="1800" i="1" dirty="0"/>
              <a:t>[*Democrats who supported peace with the Confederates</a:t>
            </a:r>
            <a:r>
              <a:rPr lang="en-GB" sz="2000" dirty="0"/>
              <a:t>].</a:t>
            </a:r>
          </a:p>
          <a:p>
            <a:r>
              <a:rPr lang="en-GB" sz="2000" dirty="0"/>
              <a:t>Despite Congress passing the Force Act of 1870 and the Klan Act of 1871 making it illegal to interfere with suffrage, Klan only intensified its efforts to take back the South. (</a:t>
            </a:r>
            <a:r>
              <a:rPr lang="en-GB" sz="2000" b="1" i="1" dirty="0"/>
              <a:t>the Redeemers</a:t>
            </a:r>
            <a:r>
              <a:rPr lang="en-GB" sz="2000" dirty="0"/>
              <a:t>)</a:t>
            </a:r>
          </a:p>
          <a:p>
            <a:r>
              <a:rPr lang="en-GB" sz="2000" dirty="0"/>
              <a:t>Reconstructions is seen to fail – sealed by </a:t>
            </a:r>
            <a:r>
              <a:rPr lang="en-GB" sz="2000" b="1" i="1" dirty="0" err="1"/>
              <a:t>Rutherfraud</a:t>
            </a:r>
            <a:r>
              <a:rPr lang="en-GB" sz="2000" dirty="0"/>
              <a:t> Hayes Compromise of 1877</a:t>
            </a:r>
          </a:p>
          <a:p>
            <a:endParaRPr lang="en-GB" sz="2000" dirty="0"/>
          </a:p>
          <a:p>
            <a:endParaRPr lang="en-GB" sz="1800" dirty="0"/>
          </a:p>
          <a:p>
            <a:pPr marL="0" indent="0">
              <a:buNone/>
            </a:pPr>
            <a:endParaRPr lang="en-GB" dirty="0"/>
          </a:p>
        </p:txBody>
      </p:sp>
    </p:spTree>
    <p:extLst>
      <p:ext uri="{BB962C8B-B14F-4D97-AF65-F5344CB8AC3E}">
        <p14:creationId xmlns:p14="http://schemas.microsoft.com/office/powerpoint/2010/main" val="2637075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881" y="283335"/>
            <a:ext cx="11230377" cy="2554545"/>
          </a:xfrm>
          <a:prstGeom prst="rect">
            <a:avLst/>
          </a:prstGeom>
        </p:spPr>
        <p:txBody>
          <a:bodyPr wrap="square">
            <a:spAutoFit/>
          </a:bodyPr>
          <a:lstStyle/>
          <a:p>
            <a:r>
              <a:rPr lang="en-GB" sz="2000" dirty="0"/>
              <a:t>The museum dedicated to Susan B. Anthony objected to President Donald Trump’s pardon of the suffragette leader, saying the pardon “validated the proceedings” that led to her conviction.</a:t>
            </a:r>
          </a:p>
          <a:p>
            <a:endParaRPr lang="en-GB" sz="2000" dirty="0"/>
          </a:p>
          <a:p>
            <a:r>
              <a:rPr lang="en-GB" sz="2000" dirty="0"/>
              <a:t>Anthony, one of the leading figures in the movement to secure voting rights for women, was arrested for voting as a woman in Rochester, New York, in 1872, violating the laws that said only men could vote. She was convicted the following year by an all-male jury.</a:t>
            </a:r>
          </a:p>
          <a:p>
            <a:endParaRPr lang="en-GB" sz="2000" dirty="0"/>
          </a:p>
          <a:p>
            <a:r>
              <a:rPr lang="en-GB" sz="2000" b="1" dirty="0"/>
              <a:t>Men voted …Women marched into the Future</a:t>
            </a:r>
          </a:p>
        </p:txBody>
      </p:sp>
      <p:pic>
        <p:nvPicPr>
          <p:cNvPr id="3" name="Picture 2"/>
          <p:cNvPicPr>
            <a:picLocks noChangeAspect="1"/>
          </p:cNvPicPr>
          <p:nvPr/>
        </p:nvPicPr>
        <p:blipFill>
          <a:blip r:embed="rId2"/>
          <a:stretch>
            <a:fillRect/>
          </a:stretch>
        </p:blipFill>
        <p:spPr>
          <a:xfrm>
            <a:off x="2368" y="3155324"/>
            <a:ext cx="6579975" cy="3702675"/>
          </a:xfrm>
          <a:prstGeom prst="rect">
            <a:avLst/>
          </a:prstGeom>
        </p:spPr>
      </p:pic>
      <p:pic>
        <p:nvPicPr>
          <p:cNvPr id="4" name="Picture 3"/>
          <p:cNvPicPr>
            <a:picLocks noChangeAspect="1"/>
          </p:cNvPicPr>
          <p:nvPr/>
        </p:nvPicPr>
        <p:blipFill>
          <a:blip r:embed="rId3"/>
          <a:stretch>
            <a:fillRect/>
          </a:stretch>
        </p:blipFill>
        <p:spPr>
          <a:xfrm>
            <a:off x="6053069" y="2489866"/>
            <a:ext cx="6162273" cy="4142417"/>
          </a:xfrm>
          <a:prstGeom prst="rect">
            <a:avLst/>
          </a:prstGeom>
        </p:spPr>
      </p:pic>
    </p:spTree>
    <p:extLst>
      <p:ext uri="{BB962C8B-B14F-4D97-AF65-F5344CB8AC3E}">
        <p14:creationId xmlns:p14="http://schemas.microsoft.com/office/powerpoint/2010/main" val="3311554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ATTACHMENTS</a:t>
            </a:r>
          </a:p>
        </p:txBody>
      </p:sp>
      <p:sp>
        <p:nvSpPr>
          <p:cNvPr id="3" name="Text Placeholder 2"/>
          <p:cNvSpPr>
            <a:spLocks noGrp="1"/>
          </p:cNvSpPr>
          <p:nvPr>
            <p:ph type="body" idx="1"/>
          </p:nvPr>
        </p:nvSpPr>
        <p:spPr/>
        <p:txBody>
          <a:bodyPr/>
          <a:lstStyle/>
          <a:p>
            <a:r>
              <a:rPr lang="en-GB" dirty="0">
                <a:hlinkClick r:id="rId2"/>
              </a:rPr>
              <a:t>https://www.whitehouse.gov/about-the-white-house/presidents/</a:t>
            </a:r>
            <a:endParaRPr lang="en-GB" dirty="0"/>
          </a:p>
          <a:p>
            <a:r>
              <a:rPr lang="en-GB" b="1" dirty="0"/>
              <a:t>For information on Presidents of this period:  Grant, Hayes, Garfield, Arthur, Cleveland, Harrison, Cleveland, McKinley…Roosevelt 1901</a:t>
            </a:r>
          </a:p>
        </p:txBody>
      </p:sp>
    </p:spTree>
    <p:extLst>
      <p:ext uri="{BB962C8B-B14F-4D97-AF65-F5344CB8AC3E}">
        <p14:creationId xmlns:p14="http://schemas.microsoft.com/office/powerpoint/2010/main" val="1109155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13064"/>
          </a:xfrm>
        </p:spPr>
        <p:txBody>
          <a:bodyPr>
            <a:normAutofit fontScale="90000"/>
          </a:bodyPr>
          <a:lstStyle/>
          <a:p>
            <a:br>
              <a:rPr lang="en-GB" sz="3200" b="1" dirty="0"/>
            </a:br>
            <a:r>
              <a:rPr lang="en-GB" sz="3200" b="1" dirty="0"/>
              <a:t>Attachment A</a:t>
            </a:r>
            <a:br>
              <a:rPr lang="en-GB" sz="3200" b="1" dirty="0"/>
            </a:br>
            <a:r>
              <a:rPr lang="en-GB" sz="3200" b="1" dirty="0"/>
              <a:t>The 14</a:t>
            </a:r>
            <a:r>
              <a:rPr lang="en-GB" sz="3200" b="1" baseline="30000" dirty="0"/>
              <a:t>th</a:t>
            </a:r>
            <a:r>
              <a:rPr lang="en-GB" sz="3200" b="1" dirty="0"/>
              <a:t> Amendment - Ratified by Congress 9 July 1868</a:t>
            </a:r>
            <a:br>
              <a:rPr lang="en-GB" sz="3200" dirty="0"/>
            </a:br>
            <a:endParaRPr lang="en-GB" sz="3200" b="1" dirty="0"/>
          </a:p>
        </p:txBody>
      </p:sp>
      <p:sp>
        <p:nvSpPr>
          <p:cNvPr id="4" name="Content Placeholder 3"/>
          <p:cNvSpPr>
            <a:spLocks noGrp="1"/>
          </p:cNvSpPr>
          <p:nvPr>
            <p:ph idx="1"/>
          </p:nvPr>
        </p:nvSpPr>
        <p:spPr>
          <a:xfrm>
            <a:off x="896923" y="1068946"/>
            <a:ext cx="10515600" cy="5287404"/>
          </a:xfrm>
        </p:spPr>
        <p:txBody>
          <a:bodyPr>
            <a:normAutofit/>
          </a:bodyPr>
          <a:lstStyle/>
          <a:p>
            <a:r>
              <a:rPr lang="en-GB" sz="2200" b="1" dirty="0"/>
              <a:t>Section 1</a:t>
            </a:r>
            <a:r>
              <a:rPr lang="en-GB" sz="2200" dirty="0"/>
              <a:t>. “</a:t>
            </a:r>
            <a:r>
              <a:rPr lang="en-GB" sz="2200" i="1" dirty="0"/>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r>
              <a:rPr lang="en-GB" sz="2200" dirty="0"/>
              <a:t>.”</a:t>
            </a:r>
          </a:p>
          <a:p>
            <a:r>
              <a:rPr lang="en-GB" sz="2000" b="1" dirty="0"/>
              <a:t>Section 2</a:t>
            </a:r>
            <a:r>
              <a:rPr lang="en-GB" sz="2000" dirty="0"/>
              <a:t>. Repeals the 3/5</a:t>
            </a:r>
            <a:r>
              <a:rPr lang="en-GB" sz="2000" baseline="30000" dirty="0"/>
              <a:t>th</a:t>
            </a:r>
            <a:r>
              <a:rPr lang="en-GB" sz="2000" dirty="0"/>
              <a:t> clause –clarified that all residents, regardless of race, should be counted as one whole person and guaranteed that </a:t>
            </a:r>
            <a:r>
              <a:rPr lang="en-GB" sz="2000" u="sng" dirty="0"/>
              <a:t>all </a:t>
            </a:r>
            <a:r>
              <a:rPr lang="en-GB" sz="2000" dirty="0"/>
              <a:t>citizens over age 21 had the right to vote</a:t>
            </a:r>
            <a:r>
              <a:rPr lang="en-GB" sz="2400" dirty="0"/>
              <a:t>.</a:t>
            </a:r>
          </a:p>
          <a:p>
            <a:r>
              <a:rPr lang="en-GB" sz="2400" b="1" dirty="0"/>
              <a:t>Section 3</a:t>
            </a:r>
            <a:r>
              <a:rPr lang="en-GB" sz="2000" dirty="0"/>
              <a:t>. Congress has authority to bar public officials , who took an oath of allegiance to the US Constitution, from holding office if they “engaged in insurrection or rebellion” against the Constitution</a:t>
            </a:r>
          </a:p>
          <a:p>
            <a:r>
              <a:rPr lang="en-GB" sz="2000" b="1" dirty="0"/>
              <a:t>Section 4</a:t>
            </a:r>
            <a:r>
              <a:rPr lang="en-GB" sz="2000" dirty="0"/>
              <a:t>.  Prohibits payment of any debt owed to the defunct Confederate States of America and any payments to former enslavers as compensation for loss of human “property”.</a:t>
            </a:r>
          </a:p>
          <a:p>
            <a:r>
              <a:rPr lang="en-GB" sz="2000" b="1" dirty="0"/>
              <a:t>Section 5.  </a:t>
            </a:r>
            <a:r>
              <a:rPr lang="en-GB" sz="2000" dirty="0"/>
              <a:t>Congress shall have the power to enforce, by appropriate legislation, “the provisions of this article”.</a:t>
            </a:r>
          </a:p>
        </p:txBody>
      </p:sp>
      <p:sp>
        <p:nvSpPr>
          <p:cNvPr id="3" name="Slide Number Placeholder 2"/>
          <p:cNvSpPr>
            <a:spLocks noGrp="1"/>
          </p:cNvSpPr>
          <p:nvPr>
            <p:ph type="sldNum" sz="quarter" idx="12"/>
          </p:nvPr>
        </p:nvSpPr>
        <p:spPr/>
        <p:txBody>
          <a:bodyPr/>
          <a:lstStyle/>
          <a:p>
            <a:fld id="{92EFFA60-27BB-46F7-8966-F229145FD02A}" type="slidenum">
              <a:rPr lang="en-GB" smtClean="0"/>
              <a:t>32</a:t>
            </a:fld>
            <a:endParaRPr lang="en-GB"/>
          </a:p>
        </p:txBody>
      </p:sp>
    </p:spTree>
    <p:extLst>
      <p:ext uri="{BB962C8B-B14F-4D97-AF65-F5344CB8AC3E}">
        <p14:creationId xmlns:p14="http://schemas.microsoft.com/office/powerpoint/2010/main" val="2021679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2280" y="1867436"/>
            <a:ext cx="9620519" cy="4093428"/>
          </a:xfrm>
          <a:prstGeom prst="rect">
            <a:avLst/>
          </a:prstGeom>
        </p:spPr>
        <p:txBody>
          <a:bodyPr wrap="square">
            <a:spAutoFit/>
          </a:bodyPr>
          <a:lstStyle/>
          <a:p>
            <a:pPr marL="285750" indent="-285750">
              <a:spcBef>
                <a:spcPts val="600"/>
              </a:spcBef>
              <a:buFont typeface="Arial" panose="020B0604020202020204" pitchFamily="34" charset="0"/>
              <a:buChar char="•"/>
            </a:pPr>
            <a:r>
              <a:rPr lang="en-GB" sz="2000" dirty="0"/>
              <a:t>After financial reversals caused the Pullman Palace Car Co. to cut wages by 25%, local union members called a strike. </a:t>
            </a:r>
          </a:p>
          <a:p>
            <a:pPr marL="285750" indent="-285750">
              <a:spcBef>
                <a:spcPts val="600"/>
              </a:spcBef>
              <a:buFont typeface="Arial" panose="020B0604020202020204" pitchFamily="34" charset="0"/>
              <a:buChar char="•"/>
            </a:pPr>
            <a:r>
              <a:rPr lang="en-GB" sz="2000" dirty="0"/>
              <a:t>The company’s president, George Pullman, refused arbitration, and union president Eugene V. Debs called for a nationwide boycott of Pullman cars. Sympathy strikes followed in 27 states. </a:t>
            </a:r>
          </a:p>
          <a:p>
            <a:pPr marL="285750" indent="-285750">
              <a:spcBef>
                <a:spcPts val="600"/>
              </a:spcBef>
              <a:buFont typeface="Arial" panose="020B0604020202020204" pitchFamily="34" charset="0"/>
              <a:buChar char="•"/>
            </a:pPr>
            <a:r>
              <a:rPr lang="en-GB" sz="2000" dirty="0"/>
              <a:t>Violence broke out in Chicago, Ill., but Gov. John Peter </a:t>
            </a:r>
            <a:r>
              <a:rPr lang="en-GB" sz="2000" dirty="0" err="1"/>
              <a:t>Altgeld</a:t>
            </a:r>
            <a:r>
              <a:rPr lang="en-GB" sz="2000" dirty="0"/>
              <a:t> refused to intervene. The U.S. attorney general, Richard Olney, obtained an injunction against the strikers for impeding the mail service, and federal troops were called in. </a:t>
            </a:r>
          </a:p>
          <a:p>
            <a:pPr marL="285750" indent="-285750">
              <a:spcBef>
                <a:spcPts val="600"/>
              </a:spcBef>
              <a:buFont typeface="Arial" panose="020B0604020202020204" pitchFamily="34" charset="0"/>
              <a:buChar char="•"/>
            </a:pPr>
            <a:r>
              <a:rPr lang="en-GB" sz="2000" dirty="0" err="1"/>
              <a:t>Debs’s</a:t>
            </a:r>
            <a:r>
              <a:rPr lang="en-GB" sz="2000" dirty="0"/>
              <a:t> conviction for conspiring against interstate commerce established that the Sherman Antitrust Act could be enforced against labour-unions.</a:t>
            </a:r>
          </a:p>
          <a:p>
            <a:pPr marL="285750" indent="-285750">
              <a:spcBef>
                <a:spcPts val="600"/>
              </a:spcBef>
              <a:buFont typeface="Arial" panose="020B0604020202020204" pitchFamily="34" charset="0"/>
              <a:buChar char="•"/>
            </a:pPr>
            <a:r>
              <a:rPr lang="en-GB" sz="2000" dirty="0"/>
              <a:t>The American Railroad Union eventually vanished and  traditional railroad brotherhoods survived and avoided strikes.</a:t>
            </a:r>
          </a:p>
        </p:txBody>
      </p:sp>
      <p:sp>
        <p:nvSpPr>
          <p:cNvPr id="3" name="TextBox 2"/>
          <p:cNvSpPr txBox="1"/>
          <p:nvPr/>
        </p:nvSpPr>
        <p:spPr>
          <a:xfrm>
            <a:off x="1352281" y="0"/>
            <a:ext cx="9839460" cy="1200329"/>
          </a:xfrm>
          <a:prstGeom prst="rect">
            <a:avLst/>
          </a:prstGeom>
          <a:noFill/>
        </p:spPr>
        <p:txBody>
          <a:bodyPr wrap="square" rtlCol="0">
            <a:spAutoFit/>
          </a:bodyPr>
          <a:lstStyle/>
          <a:p>
            <a:r>
              <a:rPr lang="en-GB" sz="2400" dirty="0"/>
              <a:t>Attachment B</a:t>
            </a:r>
          </a:p>
          <a:p>
            <a:r>
              <a:rPr lang="en-GB" sz="2400" dirty="0"/>
              <a:t>Details of the Pullman Strike 1894 – A coordinated effort to shut down the national railroad system</a:t>
            </a:r>
          </a:p>
        </p:txBody>
      </p:sp>
    </p:spTree>
    <p:extLst>
      <p:ext uri="{BB962C8B-B14F-4D97-AF65-F5344CB8AC3E}">
        <p14:creationId xmlns:p14="http://schemas.microsoft.com/office/powerpoint/2010/main" val="1870012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0" y="204787"/>
            <a:ext cx="9525000" cy="6448425"/>
          </a:xfrm>
          <a:prstGeom prst="rect">
            <a:avLst/>
          </a:prstGeom>
        </p:spPr>
      </p:pic>
    </p:spTree>
    <p:extLst>
      <p:ext uri="{BB962C8B-B14F-4D97-AF65-F5344CB8AC3E}">
        <p14:creationId xmlns:p14="http://schemas.microsoft.com/office/powerpoint/2010/main" val="98856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423"/>
            <a:ext cx="10515600" cy="889686"/>
          </a:xfrm>
        </p:spPr>
        <p:txBody>
          <a:bodyPr>
            <a:normAutofit/>
          </a:bodyPr>
          <a:lstStyle/>
          <a:p>
            <a:r>
              <a:rPr lang="en-GB" sz="3200" b="1" dirty="0"/>
              <a:t>America Advances – Industry &amp; Technology… </a:t>
            </a:r>
          </a:p>
        </p:txBody>
      </p:sp>
      <p:sp>
        <p:nvSpPr>
          <p:cNvPr id="3" name="Content Placeholder 2"/>
          <p:cNvSpPr>
            <a:spLocks noGrp="1"/>
          </p:cNvSpPr>
          <p:nvPr>
            <p:ph idx="1"/>
          </p:nvPr>
        </p:nvSpPr>
        <p:spPr>
          <a:xfrm>
            <a:off x="838200" y="1112108"/>
            <a:ext cx="10515600" cy="5486399"/>
          </a:xfrm>
        </p:spPr>
        <p:txBody>
          <a:bodyPr>
            <a:normAutofit/>
          </a:bodyPr>
          <a:lstStyle/>
          <a:p>
            <a:r>
              <a:rPr lang="en-GB" sz="2000" dirty="0"/>
              <a:t>Expands in heavy industry – e.g. factories, railroads, mining</a:t>
            </a:r>
          </a:p>
          <a:p>
            <a:r>
              <a:rPr lang="en-GB" sz="2000" dirty="0"/>
              <a:t>1869 First Transcontinental Railroad opens the far-west mining and ranching regions</a:t>
            </a:r>
          </a:p>
          <a:p>
            <a:r>
              <a:rPr lang="en-GB" sz="2000" dirty="0"/>
              <a:t>Travel time dramatically reduced – NY to SF now 6 days rather than 6 months</a:t>
            </a:r>
          </a:p>
          <a:p>
            <a:r>
              <a:rPr lang="en-GB" sz="2000" dirty="0"/>
              <a:t>Isolated areas become linked to larger markets giving rise to commercial farming, ranching and mining</a:t>
            </a:r>
          </a:p>
          <a:p>
            <a:r>
              <a:rPr lang="en-GB" sz="2000" dirty="0"/>
              <a:t>Investors in London and Paris pour money into the railroad through the Wall Street financial markets</a:t>
            </a:r>
          </a:p>
          <a:p>
            <a:r>
              <a:rPr lang="en-GB" sz="2000" dirty="0"/>
              <a:t>By 1900, economic concentration is found in a few large corporations – called “Trusts” that dominate in steel, oil, sugar, meat and farm machinery:</a:t>
            </a:r>
          </a:p>
          <a:p>
            <a:pPr lvl="1"/>
            <a:r>
              <a:rPr lang="en-GB" sz="1600" dirty="0"/>
              <a:t>Vertical integration allowed control of all aspects of production including access to raw materials.</a:t>
            </a:r>
          </a:p>
          <a:p>
            <a:pPr lvl="1"/>
            <a:r>
              <a:rPr lang="en-GB" sz="1600" dirty="0"/>
              <a:t>Some monopolies  (e.g. Standard Oil) prevented competition especially by controlling prices.</a:t>
            </a:r>
          </a:p>
          <a:p>
            <a:r>
              <a:rPr lang="en-GB" sz="2000" dirty="0"/>
              <a:t>Industry becomes increasingly mechanised – </a:t>
            </a:r>
          </a:p>
          <a:p>
            <a:pPr lvl="1"/>
            <a:r>
              <a:rPr lang="en-GB" sz="1600" dirty="0"/>
              <a:t>Worker efficiency improvements with stop watch to eliminate wasted efforts; </a:t>
            </a:r>
          </a:p>
          <a:p>
            <a:pPr lvl="1"/>
            <a:r>
              <a:rPr lang="en-GB" sz="1600" dirty="0"/>
              <a:t>Simple and repetitive tasks done by unskilled workers.</a:t>
            </a:r>
          </a:p>
          <a:p>
            <a:pPr lvl="1"/>
            <a:r>
              <a:rPr lang="en-GB" sz="1600" dirty="0"/>
              <a:t>Machine shops increase with skilled workers and engineers</a:t>
            </a:r>
          </a:p>
          <a:p>
            <a:pPr lvl="1"/>
            <a:r>
              <a:rPr lang="en-GB" sz="1600" dirty="0"/>
              <a:t>Development of Engineering colleges, management techniques, career paths –</a:t>
            </a:r>
            <a:r>
              <a:rPr lang="en-GB" sz="1600" dirty="0" err="1"/>
              <a:t>esp</a:t>
            </a:r>
            <a:r>
              <a:rPr lang="en-GB" sz="1600" dirty="0"/>
              <a:t> in Railroads</a:t>
            </a:r>
          </a:p>
          <a:p>
            <a:endParaRPr lang="en-GB" sz="2000" dirty="0"/>
          </a:p>
        </p:txBody>
      </p:sp>
    </p:spTree>
    <p:extLst>
      <p:ext uri="{BB962C8B-B14F-4D97-AF65-F5344CB8AC3E}">
        <p14:creationId xmlns:p14="http://schemas.microsoft.com/office/powerpoint/2010/main" val="3998673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497"/>
            <a:ext cx="10515600" cy="1013255"/>
          </a:xfrm>
        </p:spPr>
        <p:txBody>
          <a:bodyPr>
            <a:normAutofit/>
          </a:bodyPr>
          <a:lstStyle/>
          <a:p>
            <a:r>
              <a:rPr lang="en-GB" sz="3200" b="1" dirty="0"/>
              <a:t>America Advances – Industry &amp; Technology</a:t>
            </a:r>
            <a:endParaRPr lang="en-GB" sz="3200" dirty="0"/>
          </a:p>
        </p:txBody>
      </p:sp>
      <p:sp>
        <p:nvSpPr>
          <p:cNvPr id="3" name="Content Placeholder 2"/>
          <p:cNvSpPr>
            <a:spLocks noGrp="1"/>
          </p:cNvSpPr>
          <p:nvPr>
            <p:ph idx="1"/>
          </p:nvPr>
        </p:nvSpPr>
        <p:spPr>
          <a:xfrm>
            <a:off x="838200" y="976184"/>
            <a:ext cx="10515600" cy="5200779"/>
          </a:xfrm>
        </p:spPr>
        <p:txBody>
          <a:bodyPr>
            <a:normAutofit/>
          </a:bodyPr>
          <a:lstStyle/>
          <a:p>
            <a:r>
              <a:rPr lang="en-GB" sz="2000" dirty="0"/>
              <a:t>The US becomes the world leader in applied technology: from 1860 to 1890, 500,000 patents were issued for new inventions (10 times the numbers issued in the previous 70 years.</a:t>
            </a:r>
          </a:p>
        </p:txBody>
      </p:sp>
      <p:pic>
        <p:nvPicPr>
          <p:cNvPr id="4" name="Picture 3"/>
          <p:cNvPicPr>
            <a:picLocks noChangeAspect="1"/>
          </p:cNvPicPr>
          <p:nvPr/>
        </p:nvPicPr>
        <p:blipFill>
          <a:blip r:embed="rId2"/>
          <a:stretch>
            <a:fillRect/>
          </a:stretch>
        </p:blipFill>
        <p:spPr>
          <a:xfrm>
            <a:off x="688117" y="1899979"/>
            <a:ext cx="3105150" cy="1476375"/>
          </a:xfrm>
          <a:prstGeom prst="rect">
            <a:avLst/>
          </a:prstGeom>
        </p:spPr>
      </p:pic>
      <p:pic>
        <p:nvPicPr>
          <p:cNvPr id="5" name="Picture 4"/>
          <p:cNvPicPr>
            <a:picLocks noChangeAspect="1"/>
          </p:cNvPicPr>
          <p:nvPr/>
        </p:nvPicPr>
        <p:blipFill>
          <a:blip r:embed="rId3"/>
          <a:stretch>
            <a:fillRect/>
          </a:stretch>
        </p:blipFill>
        <p:spPr>
          <a:xfrm>
            <a:off x="688117" y="3576573"/>
            <a:ext cx="3679739" cy="2920428"/>
          </a:xfrm>
          <a:prstGeom prst="rect">
            <a:avLst/>
          </a:prstGeom>
        </p:spPr>
      </p:pic>
      <p:pic>
        <p:nvPicPr>
          <p:cNvPr id="6" name="Picture 5"/>
          <p:cNvPicPr>
            <a:picLocks noChangeAspect="1"/>
          </p:cNvPicPr>
          <p:nvPr/>
        </p:nvPicPr>
        <p:blipFill>
          <a:blip r:embed="rId4"/>
          <a:stretch>
            <a:fillRect/>
          </a:stretch>
        </p:blipFill>
        <p:spPr>
          <a:xfrm>
            <a:off x="4951666" y="1846576"/>
            <a:ext cx="2091041" cy="1409959"/>
          </a:xfrm>
          <a:prstGeom prst="rect">
            <a:avLst/>
          </a:prstGeom>
        </p:spPr>
      </p:pic>
      <p:pic>
        <p:nvPicPr>
          <p:cNvPr id="7" name="Picture 6"/>
          <p:cNvPicPr>
            <a:picLocks noChangeAspect="1"/>
          </p:cNvPicPr>
          <p:nvPr/>
        </p:nvPicPr>
        <p:blipFill>
          <a:blip r:embed="rId5"/>
          <a:stretch>
            <a:fillRect/>
          </a:stretch>
        </p:blipFill>
        <p:spPr>
          <a:xfrm>
            <a:off x="4655021" y="3687784"/>
            <a:ext cx="2204204" cy="3046649"/>
          </a:xfrm>
          <a:prstGeom prst="rect">
            <a:avLst/>
          </a:prstGeom>
        </p:spPr>
      </p:pic>
      <p:pic>
        <p:nvPicPr>
          <p:cNvPr id="8" name="Picture 7"/>
          <p:cNvPicPr>
            <a:picLocks noChangeAspect="1"/>
          </p:cNvPicPr>
          <p:nvPr/>
        </p:nvPicPr>
        <p:blipFill>
          <a:blip r:embed="rId6"/>
          <a:stretch>
            <a:fillRect/>
          </a:stretch>
        </p:blipFill>
        <p:spPr>
          <a:xfrm>
            <a:off x="7146390" y="2074519"/>
            <a:ext cx="3373281" cy="4381179"/>
          </a:xfrm>
          <a:prstGeom prst="rect">
            <a:avLst/>
          </a:prstGeom>
        </p:spPr>
      </p:pic>
    </p:spTree>
    <p:extLst>
      <p:ext uri="{BB962C8B-B14F-4D97-AF65-F5344CB8AC3E}">
        <p14:creationId xmlns:p14="http://schemas.microsoft.com/office/powerpoint/2010/main" val="1145592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16971" y="457200"/>
            <a:ext cx="2333625" cy="2928700"/>
          </a:xfrm>
          <a:prstGeom prst="rect">
            <a:avLst/>
          </a:prstGeom>
        </p:spPr>
      </p:pic>
      <p:sp>
        <p:nvSpPr>
          <p:cNvPr id="5" name="Title 4"/>
          <p:cNvSpPr>
            <a:spLocks noGrp="1"/>
          </p:cNvSpPr>
          <p:nvPr>
            <p:ph type="title"/>
          </p:nvPr>
        </p:nvSpPr>
        <p:spPr>
          <a:xfrm>
            <a:off x="839788" y="457200"/>
            <a:ext cx="3932237" cy="667265"/>
          </a:xfrm>
        </p:spPr>
        <p:txBody>
          <a:bodyPr/>
          <a:lstStyle/>
          <a:p>
            <a:r>
              <a:rPr lang="en-GB" dirty="0"/>
              <a:t>More than a Light Bulb</a:t>
            </a:r>
          </a:p>
        </p:txBody>
      </p:sp>
      <p:sp>
        <p:nvSpPr>
          <p:cNvPr id="7" name="Text Placeholder 6"/>
          <p:cNvSpPr>
            <a:spLocks noGrp="1"/>
          </p:cNvSpPr>
          <p:nvPr>
            <p:ph type="body" sz="half" idx="2"/>
          </p:nvPr>
        </p:nvSpPr>
        <p:spPr>
          <a:xfrm>
            <a:off x="839788" y="1322173"/>
            <a:ext cx="3932237" cy="4546815"/>
          </a:xfrm>
        </p:spPr>
        <p:txBody>
          <a:bodyPr/>
          <a:lstStyle/>
          <a:p>
            <a:r>
              <a:rPr lang="en-GB" dirty="0"/>
              <a:t>In 1882, just three years after he had almost literally shocked the world with his electric light bulb, Thomas Edison opened his Pearl Street Station, the first commercial electrical distribution plant in the United States. By 1884 it was already servicing over 500 homes. Also energy provided street lights and electric street cars.</a:t>
            </a:r>
          </a:p>
        </p:txBody>
      </p:sp>
      <p:pic>
        <p:nvPicPr>
          <p:cNvPr id="9" name="Picture 8"/>
          <p:cNvPicPr>
            <a:picLocks noChangeAspect="1"/>
          </p:cNvPicPr>
          <p:nvPr/>
        </p:nvPicPr>
        <p:blipFill>
          <a:blip r:embed="rId3"/>
          <a:stretch>
            <a:fillRect/>
          </a:stretch>
        </p:blipFill>
        <p:spPr>
          <a:xfrm>
            <a:off x="795575" y="3595580"/>
            <a:ext cx="3712119" cy="2780506"/>
          </a:xfrm>
          <a:prstGeom prst="rect">
            <a:avLst/>
          </a:prstGeom>
        </p:spPr>
      </p:pic>
      <p:sp>
        <p:nvSpPr>
          <p:cNvPr id="10" name="Rectangle 9"/>
          <p:cNvSpPr/>
          <p:nvPr/>
        </p:nvSpPr>
        <p:spPr>
          <a:xfrm>
            <a:off x="7498877" y="790832"/>
            <a:ext cx="4374549" cy="3139321"/>
          </a:xfrm>
          <a:prstGeom prst="rect">
            <a:avLst/>
          </a:prstGeom>
        </p:spPr>
        <p:txBody>
          <a:bodyPr wrap="square">
            <a:spAutoFit/>
          </a:bodyPr>
          <a:lstStyle/>
          <a:p>
            <a:r>
              <a:rPr lang="en-GB" dirty="0"/>
              <a:t>The famous inventor’s first brainchild was for a device that recorded legislative votes. That was just the start of a career in which he would obtain 1,093 U.S. patents, in addition to another 500 to 600 applications that he either didn’t finish or were rejected. But Edison’s greatest invention may have been developing a new process for coming up with inventions.</a:t>
            </a:r>
          </a:p>
          <a:p>
            <a:r>
              <a:rPr lang="en-GB" dirty="0"/>
              <a:t>Menlo Park New Jersey – pioneered corporate research and development </a:t>
            </a:r>
          </a:p>
        </p:txBody>
      </p:sp>
      <p:pic>
        <p:nvPicPr>
          <p:cNvPr id="11" name="Picture 10"/>
          <p:cNvPicPr>
            <a:picLocks noChangeAspect="1"/>
          </p:cNvPicPr>
          <p:nvPr/>
        </p:nvPicPr>
        <p:blipFill>
          <a:blip r:embed="rId4"/>
          <a:stretch>
            <a:fillRect/>
          </a:stretch>
        </p:blipFill>
        <p:spPr>
          <a:xfrm>
            <a:off x="8462714" y="4333875"/>
            <a:ext cx="2726457" cy="2042211"/>
          </a:xfrm>
          <a:prstGeom prst="rect">
            <a:avLst/>
          </a:prstGeom>
        </p:spPr>
      </p:pic>
      <p:pic>
        <p:nvPicPr>
          <p:cNvPr id="12" name="Picture 11"/>
          <p:cNvPicPr>
            <a:picLocks noChangeAspect="1"/>
          </p:cNvPicPr>
          <p:nvPr/>
        </p:nvPicPr>
        <p:blipFill>
          <a:blip r:embed="rId5"/>
          <a:stretch>
            <a:fillRect/>
          </a:stretch>
        </p:blipFill>
        <p:spPr>
          <a:xfrm>
            <a:off x="4772025" y="3385901"/>
            <a:ext cx="2357824" cy="3333514"/>
          </a:xfrm>
          <a:prstGeom prst="rect">
            <a:avLst/>
          </a:prstGeom>
        </p:spPr>
      </p:pic>
    </p:spTree>
    <p:extLst>
      <p:ext uri="{BB962C8B-B14F-4D97-AF65-F5344CB8AC3E}">
        <p14:creationId xmlns:p14="http://schemas.microsoft.com/office/powerpoint/2010/main" val="386963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7135"/>
            <a:ext cx="10515600" cy="803189"/>
          </a:xfrm>
        </p:spPr>
        <p:txBody>
          <a:bodyPr>
            <a:normAutofit/>
          </a:bodyPr>
          <a:lstStyle/>
          <a:p>
            <a:r>
              <a:rPr lang="en-GB" sz="3200" b="1" dirty="0"/>
              <a:t>How the Railroads Transformed America</a:t>
            </a:r>
          </a:p>
        </p:txBody>
      </p:sp>
      <p:sp>
        <p:nvSpPr>
          <p:cNvPr id="3" name="Content Placeholder 2"/>
          <p:cNvSpPr>
            <a:spLocks noGrp="1"/>
          </p:cNvSpPr>
          <p:nvPr>
            <p:ph idx="1"/>
          </p:nvPr>
        </p:nvSpPr>
        <p:spPr>
          <a:xfrm>
            <a:off x="838200" y="1050324"/>
            <a:ext cx="10515600" cy="5498757"/>
          </a:xfrm>
        </p:spPr>
        <p:txBody>
          <a:bodyPr>
            <a:normAutofit/>
          </a:bodyPr>
          <a:lstStyle/>
          <a:p>
            <a:r>
              <a:rPr lang="en-GB" sz="2000" dirty="0"/>
              <a:t>Provided a highly efficient network for shipping freight and passengers across a large national network – almost the size of Europe</a:t>
            </a:r>
          </a:p>
          <a:p>
            <a:r>
              <a:rPr lang="en-GB" sz="2000" dirty="0"/>
              <a:t>The network was integrated with no internal barriers or tariffs, and a common language, financial system and legal system</a:t>
            </a:r>
          </a:p>
          <a:p>
            <a:r>
              <a:rPr lang="en-GB" sz="2000" dirty="0"/>
              <a:t>Railroad financing provided the basis for the expansion of the non-governmental financial system – rail far more expensive than factories.</a:t>
            </a:r>
          </a:p>
          <a:p>
            <a:pPr lvl="1"/>
            <a:r>
              <a:rPr lang="en-GB" sz="2000" dirty="0"/>
              <a:t>By 1860, Railroad stocks &amp; bonds = $1.8 billion; by 1897 = $ 10.6 billion(total national debt of $1.2 billion)</a:t>
            </a:r>
          </a:p>
          <a:p>
            <a:r>
              <a:rPr lang="en-GB" sz="2000" dirty="0"/>
              <a:t>Funding came from financiers in the Northeast and Europe, </a:t>
            </a:r>
            <a:r>
              <a:rPr lang="en-GB" sz="2000" i="1" u="sng" dirty="0"/>
              <a:t>especially Britain</a:t>
            </a:r>
            <a:r>
              <a:rPr lang="en-GB" sz="2000" dirty="0"/>
              <a:t>; about 10% came from government particularly in the form of land grants.(</a:t>
            </a:r>
            <a:r>
              <a:rPr lang="en-GB" sz="2000" i="1" dirty="0"/>
              <a:t>British investment in Rail worldwide though most in United States – total by 1914 -$3 billion –liquidated in the following years to pay for war supplies).</a:t>
            </a:r>
          </a:p>
          <a:p>
            <a:r>
              <a:rPr lang="en-GB" sz="2000" i="1" dirty="0"/>
              <a:t>By 1860, New York was the dominant financial Market</a:t>
            </a:r>
          </a:p>
          <a:p>
            <a:r>
              <a:rPr lang="en-GB" sz="2000" i="1" dirty="0"/>
              <a:t>Freedom to travel created a greater sense of national identity and a reduction in regional cultural diversity  (Gary Cross &amp; Rick </a:t>
            </a:r>
            <a:r>
              <a:rPr lang="en-GB" sz="2000" i="1" dirty="0" err="1"/>
              <a:t>Szostak</a:t>
            </a:r>
            <a:r>
              <a:rPr lang="en-GB" sz="2000" i="1" dirty="0"/>
              <a:t>) </a:t>
            </a:r>
          </a:p>
          <a:p>
            <a:r>
              <a:rPr lang="en-GB" sz="2000" i="1" dirty="0"/>
              <a:t>A love –hate relationship –monopolies had too much pricing power – states impose maximums</a:t>
            </a:r>
          </a:p>
          <a:p>
            <a:endParaRPr lang="en-GB" sz="2000" i="1" dirty="0"/>
          </a:p>
          <a:p>
            <a:endParaRPr lang="en-GB" sz="2000" i="1" dirty="0"/>
          </a:p>
        </p:txBody>
      </p:sp>
    </p:spTree>
    <p:extLst>
      <p:ext uri="{BB962C8B-B14F-4D97-AF65-F5344CB8AC3E}">
        <p14:creationId xmlns:p14="http://schemas.microsoft.com/office/powerpoint/2010/main" val="207716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29" y="111210"/>
            <a:ext cx="5891347" cy="3315987"/>
          </a:xfrm>
          <a:prstGeom prst="rect">
            <a:avLst/>
          </a:prstGeom>
        </p:spPr>
      </p:pic>
      <p:pic>
        <p:nvPicPr>
          <p:cNvPr id="5" name="Picture 4"/>
          <p:cNvPicPr>
            <a:picLocks noChangeAspect="1"/>
          </p:cNvPicPr>
          <p:nvPr/>
        </p:nvPicPr>
        <p:blipFill>
          <a:blip r:embed="rId3"/>
          <a:stretch>
            <a:fillRect/>
          </a:stretch>
        </p:blipFill>
        <p:spPr>
          <a:xfrm>
            <a:off x="7278130" y="236542"/>
            <a:ext cx="3932280" cy="3065321"/>
          </a:xfrm>
          <a:prstGeom prst="rect">
            <a:avLst/>
          </a:prstGeom>
        </p:spPr>
      </p:pic>
      <p:pic>
        <p:nvPicPr>
          <p:cNvPr id="6" name="Picture 5"/>
          <p:cNvPicPr>
            <a:picLocks noChangeAspect="1"/>
          </p:cNvPicPr>
          <p:nvPr/>
        </p:nvPicPr>
        <p:blipFill>
          <a:blip r:embed="rId4"/>
          <a:stretch>
            <a:fillRect/>
          </a:stretch>
        </p:blipFill>
        <p:spPr>
          <a:xfrm>
            <a:off x="253829" y="3642025"/>
            <a:ext cx="2647950" cy="1724025"/>
          </a:xfrm>
          <a:prstGeom prst="rect">
            <a:avLst/>
          </a:prstGeom>
        </p:spPr>
      </p:pic>
      <p:pic>
        <p:nvPicPr>
          <p:cNvPr id="8" name="Picture 7"/>
          <p:cNvPicPr>
            <a:picLocks noChangeAspect="1"/>
          </p:cNvPicPr>
          <p:nvPr/>
        </p:nvPicPr>
        <p:blipFill>
          <a:blip r:embed="rId5"/>
          <a:stretch>
            <a:fillRect/>
          </a:stretch>
        </p:blipFill>
        <p:spPr>
          <a:xfrm>
            <a:off x="8658482" y="4161267"/>
            <a:ext cx="2857500" cy="1600200"/>
          </a:xfrm>
          <a:prstGeom prst="rect">
            <a:avLst/>
          </a:prstGeom>
        </p:spPr>
      </p:pic>
      <p:pic>
        <p:nvPicPr>
          <p:cNvPr id="10" name="Picture 9"/>
          <p:cNvPicPr>
            <a:picLocks noChangeAspect="1"/>
          </p:cNvPicPr>
          <p:nvPr/>
        </p:nvPicPr>
        <p:blipFill>
          <a:blip r:embed="rId6"/>
          <a:stretch>
            <a:fillRect/>
          </a:stretch>
        </p:blipFill>
        <p:spPr>
          <a:xfrm>
            <a:off x="3199502" y="4815017"/>
            <a:ext cx="2733675" cy="1676400"/>
          </a:xfrm>
          <a:prstGeom prst="rect">
            <a:avLst/>
          </a:prstGeom>
        </p:spPr>
      </p:pic>
      <p:pic>
        <p:nvPicPr>
          <p:cNvPr id="11" name="Picture 10"/>
          <p:cNvPicPr>
            <a:picLocks noChangeAspect="1"/>
          </p:cNvPicPr>
          <p:nvPr/>
        </p:nvPicPr>
        <p:blipFill>
          <a:blip r:embed="rId7"/>
          <a:stretch>
            <a:fillRect/>
          </a:stretch>
        </p:blipFill>
        <p:spPr>
          <a:xfrm>
            <a:off x="5627084" y="3927683"/>
            <a:ext cx="2286000" cy="1524000"/>
          </a:xfrm>
          <a:prstGeom prst="rect">
            <a:avLst/>
          </a:prstGeom>
        </p:spPr>
      </p:pic>
    </p:spTree>
    <p:extLst>
      <p:ext uri="{BB962C8B-B14F-4D97-AF65-F5344CB8AC3E}">
        <p14:creationId xmlns:p14="http://schemas.microsoft.com/office/powerpoint/2010/main" val="1690342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12292</TotalTime>
  <Words>3170</Words>
  <Application>Microsoft Office PowerPoint</Application>
  <PresentationFormat>Widescreen</PresentationFormat>
  <Paragraphs>233</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The United States 1870 – 1900 </vt:lpstr>
      <vt:lpstr>Features of America by 1870</vt:lpstr>
      <vt:lpstr>Features of America by 1870</vt:lpstr>
      <vt:lpstr>PowerPoint Presentation</vt:lpstr>
      <vt:lpstr>America Advances – Industry &amp; Technology… </vt:lpstr>
      <vt:lpstr>America Advances – Industry &amp; Technology</vt:lpstr>
      <vt:lpstr>More than a Light Bulb</vt:lpstr>
      <vt:lpstr>How the Railroads Transformed America</vt:lpstr>
      <vt:lpstr>PowerPoint Presentation</vt:lpstr>
      <vt:lpstr>America’s Economy Booms …</vt:lpstr>
      <vt:lpstr>America’s Economy Booms …for some more than others…</vt:lpstr>
      <vt:lpstr>PowerPoint Presentation</vt:lpstr>
      <vt:lpstr>PowerPoint Presentation</vt:lpstr>
      <vt:lpstr>…The Emerging Boom Economy is Marked by Instability</vt:lpstr>
      <vt:lpstr>PowerPoint Presentation</vt:lpstr>
      <vt:lpstr>Rise of American Labour Unions</vt:lpstr>
      <vt:lpstr>PowerPoint Presentation</vt:lpstr>
      <vt:lpstr>PowerPoint Presentation</vt:lpstr>
      <vt:lpstr>PowerPoint Presentation</vt:lpstr>
      <vt:lpstr>PowerPoint Presentation</vt:lpstr>
      <vt:lpstr>Populism Emerges…</vt:lpstr>
      <vt:lpstr>PowerPoint Presentation</vt:lpstr>
      <vt:lpstr>PowerPoint Presentation</vt:lpstr>
      <vt:lpstr>The Next Stage - The National Farmers Alliance (NFA)</vt:lpstr>
      <vt:lpstr>PowerPoint Presentation</vt:lpstr>
      <vt:lpstr>Populist Grievances</vt:lpstr>
      <vt:lpstr>Women Enter Politics…</vt:lpstr>
      <vt:lpstr>PowerPoint Presentation</vt:lpstr>
      <vt:lpstr>PowerPoint Presentation</vt:lpstr>
      <vt:lpstr>PowerPoint Presentation</vt:lpstr>
      <vt:lpstr>ATTACHMENTS</vt:lpstr>
      <vt:lpstr> Attachment A The 14th Amendment - Ratified by Congress 9 July 1868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AnnMarie Newbigin</dc:creator>
  <cp:lastModifiedBy>Tom Horwitz</cp:lastModifiedBy>
  <cp:revision>97</cp:revision>
  <cp:lastPrinted>2021-05-18T09:00:04Z</cp:lastPrinted>
  <dcterms:created xsi:type="dcterms:W3CDTF">2021-05-09T13:07:32Z</dcterms:created>
  <dcterms:modified xsi:type="dcterms:W3CDTF">2021-05-24T07:30:41Z</dcterms:modified>
</cp:coreProperties>
</file>