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3" r:id="rId3"/>
    <p:sldId id="257" r:id="rId4"/>
    <p:sldId id="267" r:id="rId5"/>
    <p:sldId id="281" r:id="rId6"/>
    <p:sldId id="269" r:id="rId7"/>
    <p:sldId id="271" r:id="rId8"/>
    <p:sldId id="272" r:id="rId9"/>
    <p:sldId id="273" r:id="rId10"/>
    <p:sldId id="258" r:id="rId11"/>
    <p:sldId id="259" r:id="rId12"/>
    <p:sldId id="270" r:id="rId13"/>
    <p:sldId id="274" r:id="rId14"/>
    <p:sldId id="280" r:id="rId15"/>
    <p:sldId id="275" r:id="rId16"/>
    <p:sldId id="262" r:id="rId17"/>
    <p:sldId id="276" r:id="rId18"/>
    <p:sldId id="285" r:id="rId19"/>
    <p:sldId id="277" r:id="rId20"/>
    <p:sldId id="284" r:id="rId21"/>
    <p:sldId id="278" r:id="rId22"/>
    <p:sldId id="286" r:id="rId23"/>
    <p:sldId id="279" r:id="rId24"/>
    <p:sldId id="264" r:id="rId25"/>
    <p:sldId id="282"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9445" autoAdjust="0"/>
  </p:normalViewPr>
  <p:slideViewPr>
    <p:cSldViewPr snapToGrid="0">
      <p:cViewPr varScale="1">
        <p:scale>
          <a:sx n="57" d="100"/>
          <a:sy n="57" d="100"/>
        </p:scale>
        <p:origin x="1016" y="3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BEA8833-43D9-49EF-B050-2C5F077E54A4}" type="datetimeFigureOut">
              <a:rPr lang="en-GB" smtClean="0"/>
              <a:t>18/02/2020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725DDB3-5E83-4067-BBE3-CFE6A2D9C270}" type="slidenum">
              <a:rPr lang="en-GB" smtClean="0"/>
              <a:t>‹#›</a:t>
            </a:fld>
            <a:endParaRPr lang="en-GB"/>
          </a:p>
        </p:txBody>
      </p:sp>
    </p:spTree>
    <p:extLst>
      <p:ext uri="{BB962C8B-B14F-4D97-AF65-F5344CB8AC3E}">
        <p14:creationId xmlns:p14="http://schemas.microsoft.com/office/powerpoint/2010/main" val="2929704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The English</a:t>
            </a:r>
            <a:r>
              <a:rPr lang="en-GB" sz="1200" baseline="0" dirty="0" smtClean="0"/>
              <a:t> side</a:t>
            </a:r>
            <a:r>
              <a:rPr lang="en-GB" sz="1200" dirty="0" smtClean="0"/>
              <a:t> included the Kingdom of Prussia, the Kingdom of Portugal, the Electorate of Brunswick-</a:t>
            </a:r>
            <a:r>
              <a:rPr lang="en-GB" sz="1200" dirty="0" err="1" smtClean="0"/>
              <a:t>Lüneburg</a:t>
            </a:r>
            <a:r>
              <a:rPr lang="en-GB" sz="1200" dirty="0" smtClean="0"/>
              <a:t> (also named Hanover), and a few other small German states.</a:t>
            </a:r>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The French side included the Austrian-led Holy Roman Empire, including the Electorate of Saxony and most of the smaller German states, the Russian Empire (until 1762), the Kingdom of Spain, and Sweden.</a:t>
            </a:r>
          </a:p>
          <a:p>
            <a:endParaRPr lang="en-GB" dirty="0"/>
          </a:p>
        </p:txBody>
      </p:sp>
      <p:sp>
        <p:nvSpPr>
          <p:cNvPr id="4" name="Slide Number Placeholder 3"/>
          <p:cNvSpPr>
            <a:spLocks noGrp="1"/>
          </p:cNvSpPr>
          <p:nvPr>
            <p:ph type="sldNum" sz="quarter" idx="10"/>
          </p:nvPr>
        </p:nvSpPr>
        <p:spPr/>
        <p:txBody>
          <a:bodyPr/>
          <a:lstStyle/>
          <a:p>
            <a:fld id="{5725DDB3-5E83-4067-BBE3-CFE6A2D9C270}" type="slidenum">
              <a:rPr lang="en-GB" smtClean="0"/>
              <a:t>3</a:t>
            </a:fld>
            <a:endParaRPr lang="en-GB"/>
          </a:p>
        </p:txBody>
      </p:sp>
    </p:spTree>
    <p:extLst>
      <p:ext uri="{BB962C8B-B14F-4D97-AF65-F5344CB8AC3E}">
        <p14:creationId xmlns:p14="http://schemas.microsoft.com/office/powerpoint/2010/main" val="932090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48EF878-FF35-4038-9C8D-905E92BC4CD0}" type="datetimeFigureOut">
              <a:rPr lang="en-GB" smtClean="0"/>
              <a:t>18/02/2020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6307CB0-44B4-496C-9FF9-F3AAEFA447AC}" type="slidenum">
              <a:rPr lang="en-GB" smtClean="0"/>
              <a:t>‹#›</a:t>
            </a:fld>
            <a:endParaRPr lang="en-GB" dirty="0"/>
          </a:p>
        </p:txBody>
      </p:sp>
    </p:spTree>
    <p:extLst>
      <p:ext uri="{BB962C8B-B14F-4D97-AF65-F5344CB8AC3E}">
        <p14:creationId xmlns:p14="http://schemas.microsoft.com/office/powerpoint/2010/main" val="3333083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48EF878-FF35-4038-9C8D-905E92BC4CD0}" type="datetimeFigureOut">
              <a:rPr lang="en-GB" smtClean="0"/>
              <a:t>18/02/2020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6307CB0-44B4-496C-9FF9-F3AAEFA447AC}" type="slidenum">
              <a:rPr lang="en-GB" smtClean="0"/>
              <a:t>‹#›</a:t>
            </a:fld>
            <a:endParaRPr lang="en-GB" dirty="0"/>
          </a:p>
        </p:txBody>
      </p:sp>
    </p:spTree>
    <p:extLst>
      <p:ext uri="{BB962C8B-B14F-4D97-AF65-F5344CB8AC3E}">
        <p14:creationId xmlns:p14="http://schemas.microsoft.com/office/powerpoint/2010/main" val="3854023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48EF878-FF35-4038-9C8D-905E92BC4CD0}" type="datetimeFigureOut">
              <a:rPr lang="en-GB" smtClean="0"/>
              <a:t>18/02/2020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6307CB0-44B4-496C-9FF9-F3AAEFA447AC}" type="slidenum">
              <a:rPr lang="en-GB" smtClean="0"/>
              <a:t>‹#›</a:t>
            </a:fld>
            <a:endParaRPr lang="en-GB" dirty="0"/>
          </a:p>
        </p:txBody>
      </p:sp>
    </p:spTree>
    <p:extLst>
      <p:ext uri="{BB962C8B-B14F-4D97-AF65-F5344CB8AC3E}">
        <p14:creationId xmlns:p14="http://schemas.microsoft.com/office/powerpoint/2010/main" val="1920075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48EF878-FF35-4038-9C8D-905E92BC4CD0}" type="datetimeFigureOut">
              <a:rPr lang="en-GB" smtClean="0"/>
              <a:t>18/02/2020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7" name="Slide Number Placeholder 2">
            <a:extLst>
              <a:ext uri="{FF2B5EF4-FFF2-40B4-BE49-F238E27FC236}">
                <a16:creationId xmlns:a16="http://schemas.microsoft.com/office/drawing/2014/main" xmlns="" id="{35086250-BBD4-421C-BC7F-AA4B02ACBB51}"/>
              </a:ext>
            </a:extLst>
          </p:cNvPr>
          <p:cNvSpPr>
            <a:spLocks noGrp="1"/>
          </p:cNvSpPr>
          <p:nvPr>
            <p:ph type="sldNum" sz="quarter" idx="12"/>
          </p:nvPr>
        </p:nvSpPr>
        <p:spPr>
          <a:xfrm>
            <a:off x="8610600" y="6356350"/>
            <a:ext cx="2743200" cy="365125"/>
          </a:xfrm>
        </p:spPr>
        <p:txBody>
          <a:bodyPr/>
          <a:lstStyle/>
          <a:p>
            <a:fld id="{8A991170-5FE4-456B-90BB-88204C41C78C}" type="slidenum">
              <a:rPr lang="en-GB" smtClean="0"/>
              <a:t>‹#›</a:t>
            </a:fld>
            <a:endParaRPr lang="en-GB" dirty="0"/>
          </a:p>
        </p:txBody>
      </p:sp>
    </p:spTree>
    <p:extLst>
      <p:ext uri="{BB962C8B-B14F-4D97-AF65-F5344CB8AC3E}">
        <p14:creationId xmlns:p14="http://schemas.microsoft.com/office/powerpoint/2010/main" val="3302094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8EF878-FF35-4038-9C8D-905E92BC4CD0}" type="datetimeFigureOut">
              <a:rPr lang="en-GB" smtClean="0"/>
              <a:t>18/02/2020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6307CB0-44B4-496C-9FF9-F3AAEFA447AC}" type="slidenum">
              <a:rPr lang="en-GB" smtClean="0"/>
              <a:t>‹#›</a:t>
            </a:fld>
            <a:endParaRPr lang="en-GB" dirty="0"/>
          </a:p>
        </p:txBody>
      </p:sp>
    </p:spTree>
    <p:extLst>
      <p:ext uri="{BB962C8B-B14F-4D97-AF65-F5344CB8AC3E}">
        <p14:creationId xmlns:p14="http://schemas.microsoft.com/office/powerpoint/2010/main" val="278328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48EF878-FF35-4038-9C8D-905E92BC4CD0}" type="datetimeFigureOut">
              <a:rPr lang="en-GB" smtClean="0"/>
              <a:t>18/02/2020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6307CB0-44B4-496C-9FF9-F3AAEFA447AC}" type="slidenum">
              <a:rPr lang="en-GB" smtClean="0"/>
              <a:t>‹#›</a:t>
            </a:fld>
            <a:endParaRPr lang="en-GB" dirty="0"/>
          </a:p>
        </p:txBody>
      </p:sp>
    </p:spTree>
    <p:extLst>
      <p:ext uri="{BB962C8B-B14F-4D97-AF65-F5344CB8AC3E}">
        <p14:creationId xmlns:p14="http://schemas.microsoft.com/office/powerpoint/2010/main" val="369505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48EF878-FF35-4038-9C8D-905E92BC4CD0}" type="datetimeFigureOut">
              <a:rPr lang="en-GB" smtClean="0"/>
              <a:t>18/02/2020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6307CB0-44B4-496C-9FF9-F3AAEFA447AC}" type="slidenum">
              <a:rPr lang="en-GB" smtClean="0"/>
              <a:t>‹#›</a:t>
            </a:fld>
            <a:endParaRPr lang="en-GB" dirty="0"/>
          </a:p>
        </p:txBody>
      </p:sp>
    </p:spTree>
    <p:extLst>
      <p:ext uri="{BB962C8B-B14F-4D97-AF65-F5344CB8AC3E}">
        <p14:creationId xmlns:p14="http://schemas.microsoft.com/office/powerpoint/2010/main" val="598812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48EF878-FF35-4038-9C8D-905E92BC4CD0}" type="datetimeFigureOut">
              <a:rPr lang="en-GB" smtClean="0"/>
              <a:t>18/02/2020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6307CB0-44B4-496C-9FF9-F3AAEFA447AC}" type="slidenum">
              <a:rPr lang="en-GB" smtClean="0"/>
              <a:t>‹#›</a:t>
            </a:fld>
            <a:endParaRPr lang="en-GB" dirty="0"/>
          </a:p>
        </p:txBody>
      </p:sp>
    </p:spTree>
    <p:extLst>
      <p:ext uri="{BB962C8B-B14F-4D97-AF65-F5344CB8AC3E}">
        <p14:creationId xmlns:p14="http://schemas.microsoft.com/office/powerpoint/2010/main" val="1562799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EF878-FF35-4038-9C8D-905E92BC4CD0}" type="datetimeFigureOut">
              <a:rPr lang="en-GB" smtClean="0"/>
              <a:t>18/02/2020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6307CB0-44B4-496C-9FF9-F3AAEFA447AC}" type="slidenum">
              <a:rPr lang="en-GB" smtClean="0"/>
              <a:t>‹#›</a:t>
            </a:fld>
            <a:endParaRPr lang="en-GB" dirty="0"/>
          </a:p>
        </p:txBody>
      </p:sp>
    </p:spTree>
    <p:extLst>
      <p:ext uri="{BB962C8B-B14F-4D97-AF65-F5344CB8AC3E}">
        <p14:creationId xmlns:p14="http://schemas.microsoft.com/office/powerpoint/2010/main" val="518446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8EF878-FF35-4038-9C8D-905E92BC4CD0}" type="datetimeFigureOut">
              <a:rPr lang="en-GB" smtClean="0"/>
              <a:t>18/02/2020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6307CB0-44B4-496C-9FF9-F3AAEFA447AC}" type="slidenum">
              <a:rPr lang="en-GB" smtClean="0"/>
              <a:t>‹#›</a:t>
            </a:fld>
            <a:endParaRPr lang="en-GB" dirty="0"/>
          </a:p>
        </p:txBody>
      </p:sp>
    </p:spTree>
    <p:extLst>
      <p:ext uri="{BB962C8B-B14F-4D97-AF65-F5344CB8AC3E}">
        <p14:creationId xmlns:p14="http://schemas.microsoft.com/office/powerpoint/2010/main" val="152734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8EF878-FF35-4038-9C8D-905E92BC4CD0}" type="datetimeFigureOut">
              <a:rPr lang="en-GB" smtClean="0"/>
              <a:t>18/02/2020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6307CB0-44B4-496C-9FF9-F3AAEFA447AC}" type="slidenum">
              <a:rPr lang="en-GB" smtClean="0"/>
              <a:t>‹#›</a:t>
            </a:fld>
            <a:endParaRPr lang="en-GB" dirty="0"/>
          </a:p>
        </p:txBody>
      </p:sp>
    </p:spTree>
    <p:extLst>
      <p:ext uri="{BB962C8B-B14F-4D97-AF65-F5344CB8AC3E}">
        <p14:creationId xmlns:p14="http://schemas.microsoft.com/office/powerpoint/2010/main" val="815071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EF878-FF35-4038-9C8D-905E92BC4CD0}" type="datetimeFigureOut">
              <a:rPr lang="en-GB" smtClean="0"/>
              <a:t>18/02/2020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307CB0-44B4-496C-9FF9-F3AAEFA447AC}" type="slidenum">
              <a:rPr lang="en-GB" smtClean="0"/>
              <a:t>‹#›</a:t>
            </a:fld>
            <a:endParaRPr lang="en-GB" dirty="0"/>
          </a:p>
        </p:txBody>
      </p:sp>
    </p:spTree>
    <p:extLst>
      <p:ext uri="{BB962C8B-B14F-4D97-AF65-F5344CB8AC3E}">
        <p14:creationId xmlns:p14="http://schemas.microsoft.com/office/powerpoint/2010/main" val="4104900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0640" y="2966549"/>
            <a:ext cx="9570720" cy="2387600"/>
          </a:xfrm>
        </p:spPr>
        <p:txBody>
          <a:bodyPr>
            <a:normAutofit fontScale="90000"/>
          </a:bodyPr>
          <a:lstStyle/>
          <a:p>
            <a:pPr>
              <a:lnSpc>
                <a:spcPct val="114000"/>
              </a:lnSpc>
              <a:spcAft>
                <a:spcPts val="300"/>
              </a:spcAft>
            </a:pPr>
            <a:r>
              <a:rPr lang="en-GB" sz="4800" b="1" dirty="0">
                <a:latin typeface="+mn-lt"/>
              </a:rPr>
              <a:t>The Run Up to The American Revolution</a:t>
            </a:r>
            <a:br>
              <a:rPr lang="en-GB" sz="4800" b="1" dirty="0">
                <a:latin typeface="+mn-lt"/>
              </a:rPr>
            </a:br>
            <a:r>
              <a:rPr lang="en-GB" sz="4000" b="1" dirty="0">
                <a:latin typeface="+mn-lt"/>
              </a:rPr>
              <a:t>Causes &amp; Consequences</a:t>
            </a:r>
            <a:br>
              <a:rPr lang="en-GB" sz="4000" b="1" dirty="0">
                <a:latin typeface="+mn-lt"/>
              </a:rPr>
            </a:br>
            <a:r>
              <a:rPr lang="en-GB" sz="4000" b="1" dirty="0">
                <a:latin typeface="+mn-lt"/>
              </a:rPr>
              <a:t>Discussion Guide</a:t>
            </a:r>
          </a:p>
        </p:txBody>
      </p:sp>
      <p:sp>
        <p:nvSpPr>
          <p:cNvPr id="3" name="Subtitle 2"/>
          <p:cNvSpPr>
            <a:spLocks noGrp="1"/>
          </p:cNvSpPr>
          <p:nvPr>
            <p:ph type="subTitle" idx="1"/>
          </p:nvPr>
        </p:nvSpPr>
        <p:spPr>
          <a:xfrm>
            <a:off x="1310640" y="5731402"/>
            <a:ext cx="9144000" cy="1002201"/>
          </a:xfrm>
        </p:spPr>
        <p:txBody>
          <a:bodyPr/>
          <a:lstStyle/>
          <a:p>
            <a:r>
              <a:rPr lang="en-GB" b="1" dirty="0"/>
              <a:t>U3A in Kennet – American History Group</a:t>
            </a:r>
          </a:p>
          <a:p>
            <a:r>
              <a:rPr lang="en-GB" b="1" dirty="0"/>
              <a:t>18th February 2020</a:t>
            </a:r>
          </a:p>
        </p:txBody>
      </p:sp>
      <p:sp>
        <p:nvSpPr>
          <p:cNvPr id="4" name="Slide Number Placeholder 2">
            <a:extLst>
              <a:ext uri="{FF2B5EF4-FFF2-40B4-BE49-F238E27FC236}">
                <a16:creationId xmlns:a16="http://schemas.microsoft.com/office/drawing/2014/main" xmlns="" id="{3209EFC4-CB92-4BB0-9C8C-61B8B252FB2D}"/>
              </a:ext>
            </a:extLst>
          </p:cNvPr>
          <p:cNvSpPr>
            <a:spLocks noGrp="1"/>
          </p:cNvSpPr>
          <p:nvPr>
            <p:ph type="sldNum" sz="quarter" idx="12"/>
          </p:nvPr>
        </p:nvSpPr>
        <p:spPr>
          <a:xfrm>
            <a:off x="8610600" y="6356350"/>
            <a:ext cx="2743200" cy="365125"/>
          </a:xfrm>
        </p:spPr>
        <p:txBody>
          <a:bodyPr/>
          <a:lstStyle/>
          <a:p>
            <a:fld id="{8A991170-5FE4-456B-90BB-88204C41C78C}" type="slidenum">
              <a:rPr lang="en-GB" smtClean="0"/>
              <a:t>1</a:t>
            </a:fld>
            <a:endParaRPr lang="en-GB" dirty="0"/>
          </a:p>
        </p:txBody>
      </p:sp>
      <p:pic>
        <p:nvPicPr>
          <p:cNvPr id="6" name="Picture 5" descr="A group of people&#10;&#10;Description automatically generated">
            <a:extLst>
              <a:ext uri="{FF2B5EF4-FFF2-40B4-BE49-F238E27FC236}">
                <a16:creationId xmlns:a16="http://schemas.microsoft.com/office/drawing/2014/main" xmlns="" id="{0F9F4C03-8344-4189-ADB2-12C5B0327D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640" y="136525"/>
            <a:ext cx="9570720" cy="3118460"/>
          </a:xfrm>
          <a:prstGeom prst="rect">
            <a:avLst/>
          </a:prstGeom>
        </p:spPr>
      </p:pic>
    </p:spTree>
    <p:extLst>
      <p:ext uri="{BB962C8B-B14F-4D97-AF65-F5344CB8AC3E}">
        <p14:creationId xmlns:p14="http://schemas.microsoft.com/office/powerpoint/2010/main" val="3175453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87546"/>
            <a:ext cx="10515600" cy="4265249"/>
          </a:xfrm>
        </p:spPr>
        <p:txBody>
          <a:bodyPr>
            <a:noAutofit/>
          </a:bodyPr>
          <a:lstStyle/>
          <a:p>
            <a:pPr marL="360000" indent="-360000">
              <a:lnSpc>
                <a:spcPct val="114000"/>
              </a:lnSpc>
              <a:spcBef>
                <a:spcPts val="0"/>
              </a:spcBef>
              <a:spcAft>
                <a:spcPts val="600"/>
              </a:spcAft>
            </a:pPr>
            <a:r>
              <a:rPr lang="en-GB" sz="2400" dirty="0"/>
              <a:t>French forced to surrender all American possessions to the British and Spanish governments (see map next page)</a:t>
            </a:r>
          </a:p>
          <a:p>
            <a:pPr marL="360000" indent="-360000">
              <a:lnSpc>
                <a:spcPct val="114000"/>
              </a:lnSpc>
              <a:spcBef>
                <a:spcPts val="0"/>
              </a:spcBef>
              <a:spcAft>
                <a:spcPts val="600"/>
              </a:spcAft>
            </a:pPr>
            <a:r>
              <a:rPr lang="en-GB" sz="2400" dirty="0"/>
              <a:t>The war also affected the Indians / Native Americans</a:t>
            </a:r>
          </a:p>
          <a:p>
            <a:pPr marL="720000" lvl="1" indent="-360000">
              <a:lnSpc>
                <a:spcPct val="114000"/>
              </a:lnSpc>
              <a:spcBef>
                <a:spcPts val="0"/>
              </a:spcBef>
              <a:spcAft>
                <a:spcPts val="600"/>
              </a:spcAft>
              <a:buFont typeface="Courier New" panose="02070309020205020404" pitchFamily="49" charset="0"/>
              <a:buChar char="o"/>
            </a:pPr>
            <a:r>
              <a:rPr lang="en-GB" sz="2000" dirty="0"/>
              <a:t>Before the war, the English &amp; French had significantly different relationships with the Indians</a:t>
            </a:r>
          </a:p>
          <a:p>
            <a:pPr marL="720000" lvl="1" indent="-360000">
              <a:lnSpc>
                <a:spcPct val="114000"/>
              </a:lnSpc>
              <a:spcBef>
                <a:spcPts val="0"/>
              </a:spcBef>
              <a:spcAft>
                <a:spcPts val="600"/>
              </a:spcAft>
              <a:buFont typeface="Courier New" panose="02070309020205020404" pitchFamily="49" charset="0"/>
              <a:buChar char="o"/>
            </a:pPr>
            <a:r>
              <a:rPr lang="en-GB" sz="2000" dirty="0"/>
              <a:t>After the war, the relationship between the English &amp; Indians deteriorated even more (it wasn’t great to begin with)</a:t>
            </a:r>
          </a:p>
          <a:p>
            <a:pPr marL="360000" indent="-360000">
              <a:lnSpc>
                <a:spcPct val="114000"/>
              </a:lnSpc>
              <a:spcBef>
                <a:spcPts val="0"/>
              </a:spcBef>
              <a:spcAft>
                <a:spcPts val="600"/>
              </a:spcAft>
            </a:pPr>
            <a:r>
              <a:rPr lang="en-GB" sz="2400" dirty="0"/>
              <a:t>It also left England with a great deal of debt</a:t>
            </a:r>
          </a:p>
          <a:p>
            <a:pPr marL="720000" lvl="1" indent="-360000">
              <a:lnSpc>
                <a:spcPct val="114000"/>
              </a:lnSpc>
              <a:spcBef>
                <a:spcPts val="0"/>
              </a:spcBef>
              <a:spcAft>
                <a:spcPts val="600"/>
              </a:spcAft>
              <a:buFont typeface="Courier New" panose="02070309020205020404" pitchFamily="49" charset="0"/>
              <a:buChar char="o"/>
            </a:pPr>
            <a:r>
              <a:rPr lang="en-GB" sz="2000" dirty="0"/>
              <a:t>With this enormous debt, Parliament took steps to ease the debt burden and also gain greater control of the </a:t>
            </a:r>
            <a:r>
              <a:rPr lang="en-GB" sz="2000" dirty="0" smtClean="0"/>
              <a:t>colonies</a:t>
            </a:r>
            <a:endParaRPr lang="en-GB" sz="2000" dirty="0"/>
          </a:p>
        </p:txBody>
      </p:sp>
      <p:sp>
        <p:nvSpPr>
          <p:cNvPr id="4" name="Title 3"/>
          <p:cNvSpPr>
            <a:spLocks noGrp="1"/>
          </p:cNvSpPr>
          <p:nvPr>
            <p:ph type="title"/>
          </p:nvPr>
        </p:nvSpPr>
        <p:spPr>
          <a:xfrm>
            <a:off x="959276" y="377952"/>
            <a:ext cx="4575891" cy="10099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en-GB" sz="4000" dirty="0"/>
              <a:t>Consequences</a:t>
            </a:r>
          </a:p>
        </p:txBody>
      </p:sp>
      <p:sp>
        <p:nvSpPr>
          <p:cNvPr id="5" name="Slide Number Placeholder 2">
            <a:extLst>
              <a:ext uri="{FF2B5EF4-FFF2-40B4-BE49-F238E27FC236}">
                <a16:creationId xmlns:a16="http://schemas.microsoft.com/office/drawing/2014/main" xmlns="" id="{4B8733C6-6039-4AC8-8209-1F5FAE1AD98A}"/>
              </a:ext>
            </a:extLst>
          </p:cNvPr>
          <p:cNvSpPr>
            <a:spLocks noGrp="1"/>
          </p:cNvSpPr>
          <p:nvPr>
            <p:ph type="sldNum" sz="quarter" idx="12"/>
          </p:nvPr>
        </p:nvSpPr>
        <p:spPr>
          <a:xfrm>
            <a:off x="8610600" y="6356350"/>
            <a:ext cx="2743200" cy="365125"/>
          </a:xfrm>
        </p:spPr>
        <p:txBody>
          <a:bodyPr/>
          <a:lstStyle/>
          <a:p>
            <a:fld id="{8A991170-5FE4-456B-90BB-88204C41C78C}" type="slidenum">
              <a:rPr lang="en-GB" smtClean="0"/>
              <a:t>10</a:t>
            </a:fld>
            <a:endParaRPr lang="en-GB" dirty="0"/>
          </a:p>
        </p:txBody>
      </p:sp>
    </p:spTree>
    <p:extLst>
      <p:ext uri="{BB962C8B-B14F-4D97-AF65-F5344CB8AC3E}">
        <p14:creationId xmlns:p14="http://schemas.microsoft.com/office/powerpoint/2010/main" val="3278792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376" y="125843"/>
            <a:ext cx="10515600" cy="780011"/>
          </a:xfrm>
        </p:spPr>
        <p:txBody>
          <a:bodyPr>
            <a:normAutofit/>
          </a:bodyPr>
          <a:lstStyle/>
          <a:p>
            <a:r>
              <a:rPr lang="en-GB" sz="3600" b="1" dirty="0">
                <a:latin typeface="+mn-lt"/>
              </a:rPr>
              <a:t>Post 1763</a:t>
            </a:r>
          </a:p>
        </p:txBody>
      </p:sp>
      <p:sp>
        <p:nvSpPr>
          <p:cNvPr id="3" name="Content Placeholder 2"/>
          <p:cNvSpPr>
            <a:spLocks noGrp="1"/>
          </p:cNvSpPr>
          <p:nvPr>
            <p:ph idx="1"/>
          </p:nvPr>
        </p:nvSpPr>
        <p:spPr>
          <a:xfrm>
            <a:off x="684376" y="905853"/>
            <a:ext cx="10515600" cy="5375305"/>
          </a:xfrm>
        </p:spPr>
        <p:txBody>
          <a:bodyPr>
            <a:normAutofit/>
          </a:bodyPr>
          <a:lstStyle/>
          <a:p>
            <a:pPr>
              <a:spcAft>
                <a:spcPts val="1200"/>
              </a:spcAft>
            </a:pPr>
            <a:endParaRPr lang="en-GB" sz="2000" dirty="0"/>
          </a:p>
          <a:p>
            <a:pPr>
              <a:spcAft>
                <a:spcPts val="1200"/>
              </a:spcAft>
            </a:pPr>
            <a:endParaRPr lang="en-GB" sz="2000" dirty="0"/>
          </a:p>
          <a:p>
            <a:pPr>
              <a:spcAft>
                <a:spcPts val="1200"/>
              </a:spcAft>
            </a:pPr>
            <a:endParaRPr lang="en-GB" sz="2000" dirty="0"/>
          </a:p>
          <a:p>
            <a:pPr>
              <a:spcAft>
                <a:spcPts val="1200"/>
              </a:spcAft>
            </a:pPr>
            <a:endParaRPr lang="en-GB" sz="2000" dirty="0"/>
          </a:p>
          <a:p>
            <a:endParaRPr lang="en-GB" sz="2400" dirty="0"/>
          </a:p>
          <a:p>
            <a:endParaRPr lang="en-GB" sz="2400" dirty="0"/>
          </a:p>
          <a:p>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7389" y="905852"/>
            <a:ext cx="7497221" cy="5715798"/>
          </a:xfrm>
          <a:prstGeom prst="rect">
            <a:avLst/>
          </a:prstGeom>
        </p:spPr>
      </p:pic>
      <p:sp>
        <p:nvSpPr>
          <p:cNvPr id="5" name="Slide Number Placeholder 2">
            <a:extLst>
              <a:ext uri="{FF2B5EF4-FFF2-40B4-BE49-F238E27FC236}">
                <a16:creationId xmlns:a16="http://schemas.microsoft.com/office/drawing/2014/main" xmlns="" id="{03FE16DF-ECC5-4A4D-AFA9-B5D623AC499D}"/>
              </a:ext>
            </a:extLst>
          </p:cNvPr>
          <p:cNvSpPr>
            <a:spLocks noGrp="1"/>
          </p:cNvSpPr>
          <p:nvPr>
            <p:ph type="sldNum" sz="quarter" idx="12"/>
          </p:nvPr>
        </p:nvSpPr>
        <p:spPr>
          <a:xfrm>
            <a:off x="8610600" y="6356350"/>
            <a:ext cx="2743200" cy="365125"/>
          </a:xfrm>
        </p:spPr>
        <p:txBody>
          <a:bodyPr/>
          <a:lstStyle/>
          <a:p>
            <a:fld id="{8A991170-5FE4-456B-90BB-88204C41C78C}" type="slidenum">
              <a:rPr lang="en-GB" smtClean="0"/>
              <a:t>11</a:t>
            </a:fld>
            <a:endParaRPr lang="en-GB" dirty="0"/>
          </a:p>
        </p:txBody>
      </p:sp>
    </p:spTree>
    <p:extLst>
      <p:ext uri="{BB962C8B-B14F-4D97-AF65-F5344CB8AC3E}">
        <p14:creationId xmlns:p14="http://schemas.microsoft.com/office/powerpoint/2010/main" val="1699231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 of North America in 1763">
            <a:extLst>
              <a:ext uri="{FF2B5EF4-FFF2-40B4-BE49-F238E27FC236}">
                <a16:creationId xmlns:a16="http://schemas.microsoft.com/office/drawing/2014/main" xmlns="" id="{2BC284E5-6E95-4321-B161-BC98120C256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510528" y="320841"/>
            <a:ext cx="3965608" cy="6216318"/>
          </a:xfrm>
          <a:prstGeom prst="rect">
            <a:avLst/>
          </a:prstGeom>
          <a:noFill/>
          <a:ln>
            <a:noFill/>
          </a:ln>
        </p:spPr>
      </p:pic>
      <p:pic>
        <p:nvPicPr>
          <p:cNvPr id="6" name="Picture 5" descr="Map of No. America in 1754">
            <a:extLst>
              <a:ext uri="{FF2B5EF4-FFF2-40B4-BE49-F238E27FC236}">
                <a16:creationId xmlns:a16="http://schemas.microsoft.com/office/drawing/2014/main" xmlns="" id="{F13E2DF0-6856-454D-A64E-DD77D916B59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88283" y="320841"/>
            <a:ext cx="3860366" cy="6216318"/>
          </a:xfrm>
          <a:prstGeom prst="rect">
            <a:avLst/>
          </a:prstGeom>
          <a:noFill/>
          <a:ln>
            <a:noFill/>
          </a:ln>
        </p:spPr>
      </p:pic>
      <p:sp>
        <p:nvSpPr>
          <p:cNvPr id="7" name="Slide Number Placeholder 2">
            <a:extLst>
              <a:ext uri="{FF2B5EF4-FFF2-40B4-BE49-F238E27FC236}">
                <a16:creationId xmlns:a16="http://schemas.microsoft.com/office/drawing/2014/main" xmlns="" id="{6CECA843-598E-42CD-94E7-FCA352FF7630}"/>
              </a:ext>
            </a:extLst>
          </p:cNvPr>
          <p:cNvSpPr>
            <a:spLocks noGrp="1"/>
          </p:cNvSpPr>
          <p:nvPr>
            <p:ph type="sldNum" sz="quarter" idx="12"/>
          </p:nvPr>
        </p:nvSpPr>
        <p:spPr>
          <a:xfrm>
            <a:off x="8610600" y="6356350"/>
            <a:ext cx="2743200" cy="365125"/>
          </a:xfrm>
        </p:spPr>
        <p:txBody>
          <a:bodyPr/>
          <a:lstStyle/>
          <a:p>
            <a:fld id="{8A991170-5FE4-456B-90BB-88204C41C78C}" type="slidenum">
              <a:rPr lang="en-GB" smtClean="0"/>
              <a:t>12</a:t>
            </a:fld>
            <a:endParaRPr lang="en-GB" dirty="0"/>
          </a:p>
        </p:txBody>
      </p:sp>
    </p:spTree>
    <p:extLst>
      <p:ext uri="{BB962C8B-B14F-4D97-AF65-F5344CB8AC3E}">
        <p14:creationId xmlns:p14="http://schemas.microsoft.com/office/powerpoint/2010/main" val="3649453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7C73DFE-2FFE-4EE9-B37F-F696CC491803}"/>
              </a:ext>
            </a:extLst>
          </p:cNvPr>
          <p:cNvSpPr>
            <a:spLocks noGrp="1"/>
          </p:cNvSpPr>
          <p:nvPr>
            <p:ph idx="1"/>
          </p:nvPr>
        </p:nvSpPr>
        <p:spPr>
          <a:xfrm>
            <a:off x="687324" y="1423289"/>
            <a:ext cx="10817352" cy="5298186"/>
          </a:xfrm>
        </p:spPr>
        <p:txBody>
          <a:bodyPr>
            <a:normAutofit fontScale="92500" lnSpcReduction="10000"/>
          </a:bodyPr>
          <a:lstStyle/>
          <a:p>
            <a:pPr marL="360000" indent="-360000">
              <a:lnSpc>
                <a:spcPct val="113000"/>
              </a:lnSpc>
              <a:spcBef>
                <a:spcPts val="0"/>
              </a:spcBef>
              <a:spcAft>
                <a:spcPts val="600"/>
              </a:spcAft>
            </a:pPr>
            <a:r>
              <a:rPr lang="en-GB" sz="2600" dirty="0"/>
              <a:t>This huge debt had to be </a:t>
            </a:r>
            <a:r>
              <a:rPr lang="en-GB" sz="2600" dirty="0" smtClean="0"/>
              <a:t>re-paid</a:t>
            </a:r>
            <a:endParaRPr lang="en-GB" sz="2600" dirty="0"/>
          </a:p>
          <a:p>
            <a:pPr marL="360000" indent="-360000">
              <a:lnSpc>
                <a:spcPct val="113000"/>
              </a:lnSpc>
              <a:spcBef>
                <a:spcPts val="0"/>
              </a:spcBef>
              <a:spcAft>
                <a:spcPts val="600"/>
              </a:spcAft>
            </a:pPr>
            <a:r>
              <a:rPr lang="en-GB" sz="2600" dirty="0"/>
              <a:t>Parliament said it had fought the long and costly war to protect its </a:t>
            </a:r>
            <a:r>
              <a:rPr lang="en-GB" sz="2600" dirty="0" smtClean="0"/>
              <a:t>American </a:t>
            </a:r>
            <a:r>
              <a:rPr lang="en-GB" sz="2600" dirty="0"/>
              <a:t>subjects from the powerful French in </a:t>
            </a:r>
            <a:r>
              <a:rPr lang="en-GB" sz="2600" dirty="0" smtClean="0"/>
              <a:t>Canada</a:t>
            </a:r>
            <a:endParaRPr lang="en-GB" sz="2600" dirty="0"/>
          </a:p>
          <a:p>
            <a:pPr marL="360000" indent="-360000">
              <a:lnSpc>
                <a:spcPct val="113000"/>
              </a:lnSpc>
              <a:spcBef>
                <a:spcPts val="0"/>
              </a:spcBef>
              <a:spcAft>
                <a:spcPts val="600"/>
              </a:spcAft>
            </a:pPr>
            <a:r>
              <a:rPr lang="en-GB" sz="2600" dirty="0"/>
              <a:t>Parliament said it was right to tax the </a:t>
            </a:r>
            <a:r>
              <a:rPr lang="en-GB" sz="2600" dirty="0" smtClean="0"/>
              <a:t>colonists </a:t>
            </a:r>
            <a:r>
              <a:rPr lang="en-GB" sz="2600" dirty="0"/>
              <a:t>to help pay the bills for the </a:t>
            </a:r>
            <a:r>
              <a:rPr lang="en-GB" sz="2600" dirty="0" smtClean="0"/>
              <a:t>war</a:t>
            </a:r>
            <a:endParaRPr lang="en-GB" sz="2600" dirty="0"/>
          </a:p>
          <a:p>
            <a:pPr marL="0" indent="0">
              <a:lnSpc>
                <a:spcPct val="113000"/>
              </a:lnSpc>
              <a:spcBef>
                <a:spcPts val="0"/>
              </a:spcBef>
              <a:spcAft>
                <a:spcPts val="600"/>
              </a:spcAft>
              <a:buNone/>
            </a:pPr>
            <a:endParaRPr lang="en-GB" sz="2600" dirty="0"/>
          </a:p>
          <a:p>
            <a:pPr>
              <a:lnSpc>
                <a:spcPct val="113000"/>
              </a:lnSpc>
              <a:spcBef>
                <a:spcPts val="0"/>
              </a:spcBef>
              <a:spcAft>
                <a:spcPts val="600"/>
              </a:spcAft>
            </a:pPr>
            <a:r>
              <a:rPr lang="en-GB" sz="2600" dirty="0"/>
              <a:t>Furthermore</a:t>
            </a:r>
          </a:p>
          <a:p>
            <a:pPr marL="720000" lvl="1" indent="-360000">
              <a:lnSpc>
                <a:spcPct val="113000"/>
              </a:lnSpc>
              <a:spcBef>
                <a:spcPts val="0"/>
              </a:spcBef>
              <a:spcAft>
                <a:spcPts val="600"/>
              </a:spcAft>
              <a:buFont typeface="Courier New" panose="02070309020205020404" pitchFamily="49" charset="0"/>
              <a:buChar char="o"/>
            </a:pPr>
            <a:r>
              <a:rPr lang="en-GB" sz="2200" dirty="0"/>
              <a:t>Colonies were forbidden to trade with the enemy – or they had to pay heavy import taxes if they </a:t>
            </a:r>
            <a:r>
              <a:rPr lang="en-GB" sz="2200" dirty="0" smtClean="0"/>
              <a:t>did</a:t>
            </a:r>
            <a:endParaRPr lang="en-GB" sz="2200" dirty="0"/>
          </a:p>
          <a:p>
            <a:pPr marL="720000" lvl="1" indent="-360000">
              <a:lnSpc>
                <a:spcPct val="113000"/>
              </a:lnSpc>
              <a:spcBef>
                <a:spcPts val="0"/>
              </a:spcBef>
              <a:spcAft>
                <a:spcPts val="600"/>
              </a:spcAft>
              <a:buFont typeface="Courier New" panose="02070309020205020404" pitchFamily="49" charset="0"/>
              <a:buChar char="o"/>
            </a:pPr>
            <a:r>
              <a:rPr lang="en-GB" sz="2200" dirty="0"/>
              <a:t>Colonies were forbidden to ship goods or produce in enemy </a:t>
            </a:r>
            <a:r>
              <a:rPr lang="en-GB" sz="2200" dirty="0" smtClean="0"/>
              <a:t>ships</a:t>
            </a:r>
            <a:endParaRPr lang="en-GB" sz="2200" dirty="0"/>
          </a:p>
          <a:p>
            <a:pPr marL="720000" lvl="1" indent="-360000">
              <a:lnSpc>
                <a:spcPct val="113000"/>
              </a:lnSpc>
              <a:spcBef>
                <a:spcPts val="0"/>
              </a:spcBef>
              <a:spcAft>
                <a:spcPts val="600"/>
              </a:spcAft>
              <a:buFont typeface="Courier New" panose="02070309020205020404" pitchFamily="49" charset="0"/>
              <a:buChar char="o"/>
            </a:pPr>
            <a:r>
              <a:rPr lang="en-GB" sz="2200" dirty="0"/>
              <a:t>Colonies were forbidden to engage in manufacturing activities that competed with English </a:t>
            </a:r>
            <a:r>
              <a:rPr lang="en-GB" sz="2200" dirty="0" smtClean="0"/>
              <a:t>citizens</a:t>
            </a:r>
            <a:endParaRPr lang="en-GB" sz="2200" dirty="0"/>
          </a:p>
          <a:p>
            <a:pPr marL="720000" lvl="1" indent="-360000">
              <a:lnSpc>
                <a:spcPct val="113000"/>
              </a:lnSpc>
              <a:spcBef>
                <a:spcPts val="0"/>
              </a:spcBef>
              <a:spcAft>
                <a:spcPts val="600"/>
              </a:spcAft>
              <a:buFont typeface="Courier New" panose="02070309020205020404" pitchFamily="49" charset="0"/>
              <a:buChar char="o"/>
            </a:pPr>
            <a:r>
              <a:rPr lang="en-GB" sz="2200" dirty="0"/>
              <a:t>Colonies were forbidden to create laws or institutions that ran counter to those of </a:t>
            </a:r>
            <a:r>
              <a:rPr lang="en-GB" sz="2200" dirty="0" smtClean="0"/>
              <a:t>England</a:t>
            </a:r>
            <a:endParaRPr lang="en-GB" sz="2200" dirty="0"/>
          </a:p>
          <a:p>
            <a:endParaRPr lang="en-GB" sz="1800" dirty="0"/>
          </a:p>
        </p:txBody>
      </p:sp>
      <p:sp>
        <p:nvSpPr>
          <p:cNvPr id="4" name="TextBox 3">
            <a:extLst>
              <a:ext uri="{FF2B5EF4-FFF2-40B4-BE49-F238E27FC236}">
                <a16:creationId xmlns:a16="http://schemas.microsoft.com/office/drawing/2014/main" xmlns="" id="{C2AA9DF0-6AB8-4DC2-9300-DB7DD1D2A663}"/>
              </a:ext>
            </a:extLst>
          </p:cNvPr>
          <p:cNvSpPr txBox="1"/>
          <p:nvPr/>
        </p:nvSpPr>
        <p:spPr>
          <a:xfrm>
            <a:off x="743712" y="439727"/>
            <a:ext cx="5827776" cy="646331"/>
          </a:xfrm>
          <a:prstGeom prst="rect">
            <a:avLst/>
          </a:prstGeom>
          <a:noFill/>
        </p:spPr>
        <p:txBody>
          <a:bodyPr wrap="square" rtlCol="0">
            <a:spAutoFit/>
          </a:bodyPr>
          <a:lstStyle/>
          <a:p>
            <a:r>
              <a:rPr lang="en-GB" sz="3600" b="1" dirty="0"/>
              <a:t>England’s Perspective</a:t>
            </a:r>
          </a:p>
        </p:txBody>
      </p:sp>
      <p:sp>
        <p:nvSpPr>
          <p:cNvPr id="5" name="Slide Number Placeholder 2">
            <a:extLst>
              <a:ext uri="{FF2B5EF4-FFF2-40B4-BE49-F238E27FC236}">
                <a16:creationId xmlns:a16="http://schemas.microsoft.com/office/drawing/2014/main" xmlns="" id="{E56EBB4E-7AEA-4ED4-B16F-D5557A2FD088}"/>
              </a:ext>
            </a:extLst>
          </p:cNvPr>
          <p:cNvSpPr>
            <a:spLocks noGrp="1"/>
          </p:cNvSpPr>
          <p:nvPr>
            <p:ph type="sldNum" sz="quarter" idx="12"/>
          </p:nvPr>
        </p:nvSpPr>
        <p:spPr>
          <a:xfrm>
            <a:off x="8610600" y="6356350"/>
            <a:ext cx="2743200" cy="365125"/>
          </a:xfrm>
        </p:spPr>
        <p:txBody>
          <a:bodyPr/>
          <a:lstStyle/>
          <a:p>
            <a:fld id="{8A991170-5FE4-456B-90BB-88204C41C78C}" type="slidenum">
              <a:rPr lang="en-GB" smtClean="0"/>
              <a:t>13</a:t>
            </a:fld>
            <a:endParaRPr lang="en-GB" dirty="0"/>
          </a:p>
        </p:txBody>
      </p:sp>
    </p:spTree>
    <p:extLst>
      <p:ext uri="{BB962C8B-B14F-4D97-AF65-F5344CB8AC3E}">
        <p14:creationId xmlns:p14="http://schemas.microsoft.com/office/powerpoint/2010/main" val="2414538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7C73DFE-2FFE-4EE9-B37F-F696CC491803}"/>
              </a:ext>
            </a:extLst>
          </p:cNvPr>
          <p:cNvSpPr>
            <a:spLocks noGrp="1"/>
          </p:cNvSpPr>
          <p:nvPr>
            <p:ph idx="1"/>
          </p:nvPr>
        </p:nvSpPr>
        <p:spPr>
          <a:xfrm>
            <a:off x="468351" y="874185"/>
            <a:ext cx="11530361" cy="3648583"/>
          </a:xfrm>
        </p:spPr>
        <p:txBody>
          <a:bodyPr>
            <a:noAutofit/>
          </a:bodyPr>
          <a:lstStyle/>
          <a:p>
            <a:pPr marL="360000" indent="-360000">
              <a:lnSpc>
                <a:spcPct val="114000"/>
              </a:lnSpc>
              <a:spcBef>
                <a:spcPts val="0"/>
              </a:spcBef>
              <a:spcAft>
                <a:spcPts val="600"/>
              </a:spcAft>
            </a:pPr>
            <a:r>
              <a:rPr lang="en-GB" sz="2400" dirty="0"/>
              <a:t>England’s war served England’s goals, mostly to strengthen its empire and increase its wealth, not to benefit its c</a:t>
            </a:r>
            <a:r>
              <a:rPr lang="en-GB" sz="2400" dirty="0" smtClean="0"/>
              <a:t>olonies</a:t>
            </a:r>
            <a:endParaRPr lang="en-GB" sz="2400" dirty="0"/>
          </a:p>
          <a:p>
            <a:pPr marL="360000" indent="-360000">
              <a:lnSpc>
                <a:spcPct val="114000"/>
              </a:lnSpc>
              <a:spcBef>
                <a:spcPts val="0"/>
              </a:spcBef>
              <a:spcAft>
                <a:spcPts val="600"/>
              </a:spcAft>
            </a:pPr>
            <a:r>
              <a:rPr lang="en-GB" sz="2400" dirty="0"/>
              <a:t>Parliament was elected by people living in </a:t>
            </a:r>
            <a:r>
              <a:rPr lang="en-GB" sz="2400" dirty="0" smtClean="0"/>
              <a:t>England (the </a:t>
            </a:r>
            <a:r>
              <a:rPr lang="en-GB" sz="2400" dirty="0"/>
              <a:t>colonists could not </a:t>
            </a:r>
            <a:r>
              <a:rPr lang="en-GB" sz="2400" dirty="0" smtClean="0"/>
              <a:t>vote) and felt they were not adequately </a:t>
            </a:r>
            <a:r>
              <a:rPr lang="en-GB" sz="2400" dirty="0"/>
              <a:t>represented</a:t>
            </a:r>
          </a:p>
          <a:p>
            <a:pPr marL="360000" indent="-360000">
              <a:lnSpc>
                <a:spcPct val="114000"/>
              </a:lnSpc>
              <a:spcBef>
                <a:spcPts val="0"/>
              </a:spcBef>
              <a:spcAft>
                <a:spcPts val="600"/>
              </a:spcAft>
            </a:pPr>
            <a:r>
              <a:rPr lang="en-GB" sz="2400" dirty="0" smtClean="0"/>
              <a:t>Parliament </a:t>
            </a:r>
            <a:r>
              <a:rPr lang="en-GB" sz="2400" dirty="0"/>
              <a:t>did not have the right to take their money by imposing </a:t>
            </a:r>
            <a:r>
              <a:rPr lang="en-GB" sz="2400" dirty="0" smtClean="0"/>
              <a:t>taxes –  </a:t>
            </a:r>
            <a:r>
              <a:rPr lang="en-GB" sz="2400" dirty="0"/>
              <a:t>"No taxation without representation" became the American rallying </a:t>
            </a:r>
            <a:r>
              <a:rPr lang="en-GB" sz="2400" dirty="0" smtClean="0"/>
              <a:t>cry</a:t>
            </a:r>
            <a:endParaRPr lang="en-GB" sz="2400" dirty="0"/>
          </a:p>
          <a:p>
            <a:pPr marL="360000" indent="-360000">
              <a:lnSpc>
                <a:spcPct val="114000"/>
              </a:lnSpc>
              <a:spcBef>
                <a:spcPts val="0"/>
              </a:spcBef>
              <a:spcAft>
                <a:spcPts val="600"/>
              </a:spcAft>
            </a:pPr>
            <a:r>
              <a:rPr lang="en-GB" sz="2400" dirty="0"/>
              <a:t>The crest of Appalachians designated as Indian Country incensed the </a:t>
            </a:r>
            <a:r>
              <a:rPr lang="en-GB" sz="2400" dirty="0" smtClean="0"/>
              <a:t>Colonists</a:t>
            </a:r>
            <a:endParaRPr lang="en-GB" sz="2400" dirty="0"/>
          </a:p>
          <a:p>
            <a:pPr marL="360000" indent="-360000">
              <a:lnSpc>
                <a:spcPct val="114000"/>
              </a:lnSpc>
              <a:spcBef>
                <a:spcPts val="0"/>
              </a:spcBef>
              <a:spcAft>
                <a:spcPts val="600"/>
              </a:spcAft>
            </a:pPr>
            <a:r>
              <a:rPr lang="en-US" sz="2400" dirty="0"/>
              <a:t>Further, they resented not only having to buy goods exclusively from the British but having to pay tax on them as </a:t>
            </a:r>
            <a:r>
              <a:rPr lang="en-US" sz="2400" dirty="0" smtClean="0"/>
              <a:t>well</a:t>
            </a:r>
            <a:endParaRPr lang="en-US" sz="2400" dirty="0"/>
          </a:p>
          <a:p>
            <a:pPr marL="720000" lvl="1" indent="-360000">
              <a:lnSpc>
                <a:spcPct val="114000"/>
              </a:lnSpc>
              <a:spcBef>
                <a:spcPts val="0"/>
              </a:spcBef>
              <a:spcAft>
                <a:spcPts val="600"/>
              </a:spcAft>
              <a:buFont typeface="Courier New" panose="02070309020205020404" pitchFamily="49" charset="0"/>
              <a:buChar char="o"/>
            </a:pPr>
            <a:r>
              <a:rPr lang="en-US" sz="2000" dirty="0"/>
              <a:t>A lot of the tax was never collected because there were riots all over the place</a:t>
            </a:r>
          </a:p>
          <a:p>
            <a:pPr marL="720000" lvl="1" indent="-360000">
              <a:lnSpc>
                <a:spcPct val="114000"/>
              </a:lnSpc>
              <a:spcBef>
                <a:spcPts val="0"/>
              </a:spcBef>
              <a:spcAft>
                <a:spcPts val="600"/>
              </a:spcAft>
              <a:buFont typeface="Courier New" panose="02070309020205020404" pitchFamily="49" charset="0"/>
              <a:buChar char="o"/>
            </a:pPr>
            <a:r>
              <a:rPr lang="en-US" sz="2000" dirty="0"/>
              <a:t>Ultimately, Benjamin Franklin convinced the British to rescind it</a:t>
            </a:r>
          </a:p>
          <a:p>
            <a:pPr marL="720000" lvl="1" indent="-360000">
              <a:lnSpc>
                <a:spcPct val="114000"/>
              </a:lnSpc>
              <a:spcBef>
                <a:spcPts val="0"/>
              </a:spcBef>
              <a:spcAft>
                <a:spcPts val="600"/>
              </a:spcAft>
              <a:buFont typeface="Courier New" panose="02070309020205020404" pitchFamily="49" charset="0"/>
              <a:buChar char="o"/>
            </a:pPr>
            <a:r>
              <a:rPr lang="en-US" sz="2000" dirty="0"/>
              <a:t>But that only made things worse and it convinced the </a:t>
            </a:r>
            <a:r>
              <a:rPr lang="en-US" sz="2000" dirty="0" smtClean="0"/>
              <a:t>colonies </a:t>
            </a:r>
            <a:r>
              <a:rPr lang="en-US" sz="2000" dirty="0"/>
              <a:t>that they could push back against England</a:t>
            </a:r>
            <a:endParaRPr lang="en-GB" sz="2000" dirty="0"/>
          </a:p>
        </p:txBody>
      </p:sp>
      <p:sp>
        <p:nvSpPr>
          <p:cNvPr id="4" name="TextBox 3">
            <a:extLst>
              <a:ext uri="{FF2B5EF4-FFF2-40B4-BE49-F238E27FC236}">
                <a16:creationId xmlns:a16="http://schemas.microsoft.com/office/drawing/2014/main" xmlns="" id="{C2AA9DF0-6AB8-4DC2-9300-DB7DD1D2A663}"/>
              </a:ext>
            </a:extLst>
          </p:cNvPr>
          <p:cNvSpPr txBox="1"/>
          <p:nvPr/>
        </p:nvSpPr>
        <p:spPr>
          <a:xfrm>
            <a:off x="676805" y="227854"/>
            <a:ext cx="5827776" cy="646331"/>
          </a:xfrm>
          <a:prstGeom prst="rect">
            <a:avLst/>
          </a:prstGeom>
          <a:noFill/>
        </p:spPr>
        <p:txBody>
          <a:bodyPr wrap="square" rtlCol="0">
            <a:spAutoFit/>
          </a:bodyPr>
          <a:lstStyle/>
          <a:p>
            <a:r>
              <a:rPr lang="en-GB" sz="3600" b="1" dirty="0"/>
              <a:t>The Colonies Perspective</a:t>
            </a:r>
          </a:p>
        </p:txBody>
      </p:sp>
      <p:sp>
        <p:nvSpPr>
          <p:cNvPr id="5" name="Slide Number Placeholder 2">
            <a:extLst>
              <a:ext uri="{FF2B5EF4-FFF2-40B4-BE49-F238E27FC236}">
                <a16:creationId xmlns:a16="http://schemas.microsoft.com/office/drawing/2014/main" xmlns="" id="{C378D94E-3CB5-4090-BAE5-DA2A3F592CA3}"/>
              </a:ext>
            </a:extLst>
          </p:cNvPr>
          <p:cNvSpPr>
            <a:spLocks noGrp="1"/>
          </p:cNvSpPr>
          <p:nvPr>
            <p:ph type="sldNum" sz="quarter" idx="12"/>
          </p:nvPr>
        </p:nvSpPr>
        <p:spPr>
          <a:xfrm>
            <a:off x="8610600" y="6356350"/>
            <a:ext cx="2743200" cy="365125"/>
          </a:xfrm>
        </p:spPr>
        <p:txBody>
          <a:bodyPr/>
          <a:lstStyle/>
          <a:p>
            <a:fld id="{8A991170-5FE4-456B-90BB-88204C41C78C}" type="slidenum">
              <a:rPr lang="en-GB" smtClean="0"/>
              <a:t>14</a:t>
            </a:fld>
            <a:endParaRPr lang="en-GB" dirty="0"/>
          </a:p>
        </p:txBody>
      </p:sp>
    </p:spTree>
    <p:extLst>
      <p:ext uri="{BB962C8B-B14F-4D97-AF65-F5344CB8AC3E}">
        <p14:creationId xmlns:p14="http://schemas.microsoft.com/office/powerpoint/2010/main" val="2355661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7C73DFE-2FFE-4EE9-B37F-F696CC491803}"/>
              </a:ext>
            </a:extLst>
          </p:cNvPr>
          <p:cNvSpPr>
            <a:spLocks noGrp="1"/>
          </p:cNvSpPr>
          <p:nvPr>
            <p:ph idx="1"/>
          </p:nvPr>
        </p:nvSpPr>
        <p:spPr>
          <a:xfrm>
            <a:off x="687324" y="1423289"/>
            <a:ext cx="10817352" cy="4351338"/>
          </a:xfrm>
        </p:spPr>
        <p:txBody>
          <a:bodyPr>
            <a:normAutofit fontScale="92500"/>
          </a:bodyPr>
          <a:lstStyle/>
          <a:p>
            <a:pPr lvl="1"/>
            <a:r>
              <a:rPr lang="en-GB" dirty="0"/>
              <a:t>Proclamation of 1763				Indian lands – not colonies</a:t>
            </a:r>
          </a:p>
          <a:p>
            <a:pPr lvl="1"/>
            <a:r>
              <a:rPr lang="en-GB" dirty="0"/>
              <a:t>Sugar Act of 1764</a:t>
            </a:r>
          </a:p>
          <a:p>
            <a:pPr lvl="1"/>
            <a:r>
              <a:rPr lang="en-GB" dirty="0"/>
              <a:t>Quartering Act of 1764				quartering of 10,000 English troops</a:t>
            </a:r>
          </a:p>
          <a:p>
            <a:pPr lvl="1"/>
            <a:r>
              <a:rPr lang="en-GB" b="1" dirty="0"/>
              <a:t>Stamp Act of 1765				transactions</a:t>
            </a:r>
            <a:endParaRPr lang="en-GB" dirty="0"/>
          </a:p>
          <a:p>
            <a:pPr lvl="1"/>
            <a:r>
              <a:rPr lang="en-GB" b="1" dirty="0"/>
              <a:t>Townshend Acts of 1767				imports</a:t>
            </a:r>
            <a:endParaRPr lang="en-GB" dirty="0"/>
          </a:p>
          <a:p>
            <a:pPr lvl="1"/>
            <a:r>
              <a:rPr lang="en-GB" dirty="0"/>
              <a:t>Suspension of Trial by Jury in 1768</a:t>
            </a:r>
          </a:p>
          <a:p>
            <a:pPr lvl="1"/>
            <a:r>
              <a:rPr lang="en-GB" dirty="0"/>
              <a:t>Tea Act of 1773</a:t>
            </a:r>
          </a:p>
          <a:p>
            <a:pPr lvl="1"/>
            <a:r>
              <a:rPr lang="en-GB" b="1" dirty="0"/>
              <a:t>The Coercive/Intolerable Acts of 1774		restitution and punishments</a:t>
            </a:r>
            <a:endParaRPr lang="en-GB" dirty="0"/>
          </a:p>
          <a:p>
            <a:pPr lvl="2"/>
            <a:r>
              <a:rPr lang="en-GB" dirty="0"/>
              <a:t>Boston Port Act</a:t>
            </a:r>
          </a:p>
          <a:p>
            <a:pPr lvl="2"/>
            <a:r>
              <a:rPr lang="en-GB" dirty="0"/>
              <a:t>Massachusetts Government Act</a:t>
            </a:r>
          </a:p>
          <a:p>
            <a:pPr lvl="2"/>
            <a:r>
              <a:rPr lang="en-GB" dirty="0"/>
              <a:t>Administration of Justice Act</a:t>
            </a:r>
          </a:p>
          <a:p>
            <a:pPr lvl="2"/>
            <a:r>
              <a:rPr lang="en-GB" dirty="0"/>
              <a:t>Quartering Act</a:t>
            </a:r>
          </a:p>
          <a:p>
            <a:endParaRPr lang="en-GB" sz="1800" dirty="0"/>
          </a:p>
        </p:txBody>
      </p:sp>
      <p:sp>
        <p:nvSpPr>
          <p:cNvPr id="4" name="TextBox 3">
            <a:extLst>
              <a:ext uri="{FF2B5EF4-FFF2-40B4-BE49-F238E27FC236}">
                <a16:creationId xmlns:a16="http://schemas.microsoft.com/office/drawing/2014/main" xmlns="" id="{C2AA9DF0-6AB8-4DC2-9300-DB7DD1D2A663}"/>
              </a:ext>
            </a:extLst>
          </p:cNvPr>
          <p:cNvSpPr txBox="1"/>
          <p:nvPr/>
        </p:nvSpPr>
        <p:spPr>
          <a:xfrm>
            <a:off x="743712" y="439727"/>
            <a:ext cx="5827776" cy="646331"/>
          </a:xfrm>
          <a:prstGeom prst="rect">
            <a:avLst/>
          </a:prstGeom>
          <a:noFill/>
        </p:spPr>
        <p:txBody>
          <a:bodyPr wrap="square" rtlCol="0">
            <a:spAutoFit/>
          </a:bodyPr>
          <a:lstStyle/>
          <a:p>
            <a:r>
              <a:rPr lang="en-GB" sz="3600" b="1" dirty="0"/>
              <a:t>So….</a:t>
            </a:r>
          </a:p>
        </p:txBody>
      </p:sp>
      <p:sp>
        <p:nvSpPr>
          <p:cNvPr id="5" name="Slide Number Placeholder 2">
            <a:extLst>
              <a:ext uri="{FF2B5EF4-FFF2-40B4-BE49-F238E27FC236}">
                <a16:creationId xmlns:a16="http://schemas.microsoft.com/office/drawing/2014/main" xmlns="" id="{C808FEA2-536E-4D14-B54D-BB77EB954DF4}"/>
              </a:ext>
            </a:extLst>
          </p:cNvPr>
          <p:cNvSpPr>
            <a:spLocks noGrp="1"/>
          </p:cNvSpPr>
          <p:nvPr>
            <p:ph type="sldNum" sz="quarter" idx="12"/>
          </p:nvPr>
        </p:nvSpPr>
        <p:spPr>
          <a:xfrm>
            <a:off x="8610600" y="6356350"/>
            <a:ext cx="2743200" cy="365125"/>
          </a:xfrm>
        </p:spPr>
        <p:txBody>
          <a:bodyPr/>
          <a:lstStyle/>
          <a:p>
            <a:fld id="{8A991170-5FE4-456B-90BB-88204C41C78C}" type="slidenum">
              <a:rPr lang="en-GB" smtClean="0"/>
              <a:t>15</a:t>
            </a:fld>
            <a:endParaRPr lang="en-GB" dirty="0"/>
          </a:p>
        </p:txBody>
      </p:sp>
    </p:spTree>
    <p:extLst>
      <p:ext uri="{BB962C8B-B14F-4D97-AF65-F5344CB8AC3E}">
        <p14:creationId xmlns:p14="http://schemas.microsoft.com/office/powerpoint/2010/main" val="3122722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833" y="521370"/>
            <a:ext cx="10515600" cy="692209"/>
          </a:xfrm>
        </p:spPr>
        <p:txBody>
          <a:bodyPr>
            <a:normAutofit/>
          </a:bodyPr>
          <a:lstStyle/>
          <a:p>
            <a:r>
              <a:rPr lang="en-GB" sz="3600" b="1" dirty="0">
                <a:latin typeface="+mn-lt"/>
              </a:rPr>
              <a:t>Three Major Events</a:t>
            </a:r>
          </a:p>
        </p:txBody>
      </p:sp>
      <p:sp>
        <p:nvSpPr>
          <p:cNvPr id="3" name="Content Placeholder 2"/>
          <p:cNvSpPr>
            <a:spLocks noGrp="1"/>
          </p:cNvSpPr>
          <p:nvPr>
            <p:ph idx="1"/>
          </p:nvPr>
        </p:nvSpPr>
        <p:spPr>
          <a:xfrm>
            <a:off x="769833" y="2299872"/>
            <a:ext cx="10515600" cy="2258255"/>
          </a:xfrm>
        </p:spPr>
        <p:txBody>
          <a:bodyPr>
            <a:normAutofit/>
          </a:bodyPr>
          <a:lstStyle/>
          <a:p>
            <a:pPr marL="360000" indent="-360000">
              <a:lnSpc>
                <a:spcPct val="114000"/>
              </a:lnSpc>
              <a:spcBef>
                <a:spcPts val="0"/>
              </a:spcBef>
              <a:spcAft>
                <a:spcPts val="600"/>
              </a:spcAft>
            </a:pPr>
            <a:r>
              <a:rPr lang="en-GB" dirty="0"/>
              <a:t>The Boston Massacre (March 1770)</a:t>
            </a:r>
          </a:p>
          <a:p>
            <a:pPr marL="360000" indent="-360000">
              <a:lnSpc>
                <a:spcPct val="114000"/>
              </a:lnSpc>
              <a:spcBef>
                <a:spcPts val="0"/>
              </a:spcBef>
              <a:spcAft>
                <a:spcPts val="600"/>
              </a:spcAft>
            </a:pPr>
            <a:r>
              <a:rPr lang="en-GB" dirty="0"/>
              <a:t>The Boston Tea Party (December 1773)</a:t>
            </a:r>
          </a:p>
          <a:p>
            <a:pPr marL="360000" indent="-360000">
              <a:lnSpc>
                <a:spcPct val="114000"/>
              </a:lnSpc>
              <a:spcBef>
                <a:spcPts val="0"/>
              </a:spcBef>
              <a:spcAft>
                <a:spcPts val="600"/>
              </a:spcAft>
            </a:pPr>
            <a:r>
              <a:rPr lang="en-GB" dirty="0"/>
              <a:t>Lexington and Concord (April 1775)</a:t>
            </a:r>
            <a:endParaRPr lang="en-GB" sz="2000" dirty="0"/>
          </a:p>
        </p:txBody>
      </p:sp>
      <p:sp>
        <p:nvSpPr>
          <p:cNvPr id="4" name="Slide Number Placeholder 2">
            <a:extLst>
              <a:ext uri="{FF2B5EF4-FFF2-40B4-BE49-F238E27FC236}">
                <a16:creationId xmlns:a16="http://schemas.microsoft.com/office/drawing/2014/main" xmlns="" id="{1CD6CC59-71BA-4AFD-BE32-E67FFE13E403}"/>
              </a:ext>
            </a:extLst>
          </p:cNvPr>
          <p:cNvSpPr>
            <a:spLocks noGrp="1"/>
          </p:cNvSpPr>
          <p:nvPr>
            <p:ph type="sldNum" sz="quarter" idx="12"/>
          </p:nvPr>
        </p:nvSpPr>
        <p:spPr>
          <a:xfrm>
            <a:off x="8610600" y="6356350"/>
            <a:ext cx="2743200" cy="365125"/>
          </a:xfrm>
        </p:spPr>
        <p:txBody>
          <a:bodyPr/>
          <a:lstStyle/>
          <a:p>
            <a:fld id="{8A991170-5FE4-456B-90BB-88204C41C78C}" type="slidenum">
              <a:rPr lang="en-GB" smtClean="0"/>
              <a:t>16</a:t>
            </a:fld>
            <a:endParaRPr lang="en-GB" dirty="0"/>
          </a:p>
        </p:txBody>
      </p:sp>
    </p:spTree>
    <p:extLst>
      <p:ext uri="{BB962C8B-B14F-4D97-AF65-F5344CB8AC3E}">
        <p14:creationId xmlns:p14="http://schemas.microsoft.com/office/powerpoint/2010/main" val="1852585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2D051C-F9F7-4DD7-A425-2F9CB5123FFD}"/>
              </a:ext>
            </a:extLst>
          </p:cNvPr>
          <p:cNvSpPr>
            <a:spLocks noGrp="1"/>
          </p:cNvSpPr>
          <p:nvPr>
            <p:ph type="title"/>
          </p:nvPr>
        </p:nvSpPr>
        <p:spPr/>
        <p:txBody>
          <a:bodyPr>
            <a:normAutofit/>
          </a:bodyPr>
          <a:lstStyle/>
          <a:p>
            <a:r>
              <a:rPr lang="en-GB" sz="3600" b="1" dirty="0">
                <a:latin typeface="+mn-lt"/>
              </a:rPr>
              <a:t>The Boston Massacre (March 1770)</a:t>
            </a:r>
            <a:endParaRPr lang="en-GB" sz="3600" dirty="0">
              <a:latin typeface="+mn-lt"/>
            </a:endParaRPr>
          </a:p>
        </p:txBody>
      </p:sp>
      <p:sp>
        <p:nvSpPr>
          <p:cNvPr id="3" name="Content Placeholder 2">
            <a:extLst>
              <a:ext uri="{FF2B5EF4-FFF2-40B4-BE49-F238E27FC236}">
                <a16:creationId xmlns:a16="http://schemas.microsoft.com/office/drawing/2014/main" xmlns="" id="{B6D507C9-3E8C-4521-8BAA-CC559BA2521B}"/>
              </a:ext>
            </a:extLst>
          </p:cNvPr>
          <p:cNvSpPr>
            <a:spLocks noGrp="1"/>
          </p:cNvSpPr>
          <p:nvPr>
            <p:ph idx="1"/>
          </p:nvPr>
        </p:nvSpPr>
        <p:spPr/>
        <p:txBody>
          <a:bodyPr>
            <a:normAutofit fontScale="92500" lnSpcReduction="20000"/>
          </a:bodyPr>
          <a:lstStyle/>
          <a:p>
            <a:pPr marL="360000" indent="-360000">
              <a:lnSpc>
                <a:spcPct val="124000"/>
              </a:lnSpc>
              <a:spcBef>
                <a:spcPts val="0"/>
              </a:spcBef>
              <a:spcAft>
                <a:spcPts val="600"/>
              </a:spcAft>
            </a:pPr>
            <a:r>
              <a:rPr lang="en-GB" sz="2600" dirty="0"/>
              <a:t>Simmering tensions between the British occupiers and Boston residents boiled over one late afternoon, when a disagreement between an apprentice wigmaker and a British soldier led to a crowd of 200 colonists surrounding seven British troops.  When the </a:t>
            </a:r>
            <a:r>
              <a:rPr lang="en-GB" sz="2600" dirty="0" smtClean="0"/>
              <a:t>colonists began </a:t>
            </a:r>
            <a:r>
              <a:rPr lang="en-GB" sz="2600" dirty="0"/>
              <a:t>taunting the British and throwing things at them, the soldiers apparently lost their cool and began firing into the crowd.</a:t>
            </a:r>
          </a:p>
          <a:p>
            <a:pPr marL="360000" indent="-360000">
              <a:lnSpc>
                <a:spcPct val="124000"/>
              </a:lnSpc>
              <a:spcBef>
                <a:spcPts val="0"/>
              </a:spcBef>
              <a:spcAft>
                <a:spcPts val="600"/>
              </a:spcAft>
              <a:buNone/>
            </a:pPr>
            <a:endParaRPr lang="en-GB" sz="2600" dirty="0"/>
          </a:p>
          <a:p>
            <a:pPr marL="360000" indent="-360000">
              <a:lnSpc>
                <a:spcPct val="124000"/>
              </a:lnSpc>
              <a:spcBef>
                <a:spcPts val="0"/>
              </a:spcBef>
              <a:spcAft>
                <a:spcPts val="600"/>
              </a:spcAft>
            </a:pPr>
            <a:r>
              <a:rPr lang="en-GB" sz="2600" dirty="0"/>
              <a:t>As the smoke cleared, three men were dead, and two others were mortally wounded.  The massacre became a useful propaganda tool for the colonists, especially after Paul Revere distributed an engraving that misleadingly depicted the British as the aggressors.</a:t>
            </a:r>
          </a:p>
          <a:p>
            <a:endParaRPr lang="en-GB" dirty="0"/>
          </a:p>
        </p:txBody>
      </p:sp>
      <p:sp>
        <p:nvSpPr>
          <p:cNvPr id="4" name="Slide Number Placeholder 2">
            <a:extLst>
              <a:ext uri="{FF2B5EF4-FFF2-40B4-BE49-F238E27FC236}">
                <a16:creationId xmlns:a16="http://schemas.microsoft.com/office/drawing/2014/main" xmlns="" id="{C262669C-C649-4790-8230-E953EAF1A5C4}"/>
              </a:ext>
            </a:extLst>
          </p:cNvPr>
          <p:cNvSpPr>
            <a:spLocks noGrp="1"/>
          </p:cNvSpPr>
          <p:nvPr>
            <p:ph type="sldNum" sz="quarter" idx="12"/>
          </p:nvPr>
        </p:nvSpPr>
        <p:spPr>
          <a:xfrm>
            <a:off x="8610600" y="6356350"/>
            <a:ext cx="2743200" cy="365125"/>
          </a:xfrm>
        </p:spPr>
        <p:txBody>
          <a:bodyPr/>
          <a:lstStyle/>
          <a:p>
            <a:fld id="{8A991170-5FE4-456B-90BB-88204C41C78C}" type="slidenum">
              <a:rPr lang="en-GB" smtClean="0"/>
              <a:t>17</a:t>
            </a:fld>
            <a:endParaRPr lang="en-GB" dirty="0"/>
          </a:p>
        </p:txBody>
      </p:sp>
    </p:spTree>
    <p:extLst>
      <p:ext uri="{BB962C8B-B14F-4D97-AF65-F5344CB8AC3E}">
        <p14:creationId xmlns:p14="http://schemas.microsoft.com/office/powerpoint/2010/main" val="1851059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597" y="713677"/>
            <a:ext cx="8160806" cy="5430646"/>
          </a:xfrm>
          <a:prstGeom prst="rect">
            <a:avLst/>
          </a:prstGeom>
        </p:spPr>
      </p:pic>
      <p:sp>
        <p:nvSpPr>
          <p:cNvPr id="5" name="Slide Number Placeholder 2">
            <a:extLst>
              <a:ext uri="{FF2B5EF4-FFF2-40B4-BE49-F238E27FC236}">
                <a16:creationId xmlns:a16="http://schemas.microsoft.com/office/drawing/2014/main" xmlns="" id="{C262669C-C649-4790-8230-E953EAF1A5C4}"/>
              </a:ext>
            </a:extLst>
          </p:cNvPr>
          <p:cNvSpPr>
            <a:spLocks noGrp="1"/>
          </p:cNvSpPr>
          <p:nvPr>
            <p:ph type="sldNum" sz="quarter" idx="12"/>
          </p:nvPr>
        </p:nvSpPr>
        <p:spPr>
          <a:xfrm>
            <a:off x="8610600" y="6356350"/>
            <a:ext cx="2743200" cy="365125"/>
          </a:xfrm>
        </p:spPr>
        <p:txBody>
          <a:bodyPr/>
          <a:lstStyle/>
          <a:p>
            <a:r>
              <a:rPr lang="en-GB" dirty="0" smtClean="0"/>
              <a:t>18</a:t>
            </a:r>
            <a:endParaRPr lang="en-GB" dirty="0"/>
          </a:p>
        </p:txBody>
      </p:sp>
    </p:spTree>
    <p:extLst>
      <p:ext uri="{BB962C8B-B14F-4D97-AF65-F5344CB8AC3E}">
        <p14:creationId xmlns:p14="http://schemas.microsoft.com/office/powerpoint/2010/main" val="1765271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9D3C38-51D7-4575-83A6-F5D3B7145877}"/>
              </a:ext>
            </a:extLst>
          </p:cNvPr>
          <p:cNvSpPr>
            <a:spLocks noGrp="1"/>
          </p:cNvSpPr>
          <p:nvPr>
            <p:ph type="title"/>
          </p:nvPr>
        </p:nvSpPr>
        <p:spPr>
          <a:xfrm>
            <a:off x="838200" y="109918"/>
            <a:ext cx="10515600" cy="1325563"/>
          </a:xfrm>
        </p:spPr>
        <p:txBody>
          <a:bodyPr>
            <a:normAutofit/>
          </a:bodyPr>
          <a:lstStyle/>
          <a:p>
            <a:pPr>
              <a:lnSpc>
                <a:spcPct val="100000"/>
              </a:lnSpc>
            </a:pPr>
            <a:r>
              <a:rPr lang="en-GB" sz="3600" b="1" dirty="0">
                <a:latin typeface="+mn-lt"/>
              </a:rPr>
              <a:t>The Boston Tea Party (December 1773)</a:t>
            </a:r>
            <a:endParaRPr lang="en-GB" sz="3600" dirty="0">
              <a:latin typeface="+mn-lt"/>
            </a:endParaRPr>
          </a:p>
        </p:txBody>
      </p:sp>
      <p:sp>
        <p:nvSpPr>
          <p:cNvPr id="3" name="Content Placeholder 2">
            <a:extLst>
              <a:ext uri="{FF2B5EF4-FFF2-40B4-BE49-F238E27FC236}">
                <a16:creationId xmlns:a16="http://schemas.microsoft.com/office/drawing/2014/main" xmlns="" id="{E18EF49A-2891-461B-A645-2569B91C570E}"/>
              </a:ext>
            </a:extLst>
          </p:cNvPr>
          <p:cNvSpPr>
            <a:spLocks noGrp="1"/>
          </p:cNvSpPr>
          <p:nvPr>
            <p:ph idx="1"/>
          </p:nvPr>
        </p:nvSpPr>
        <p:spPr>
          <a:xfrm>
            <a:off x="752856" y="1106297"/>
            <a:ext cx="10515600" cy="4351338"/>
          </a:xfrm>
        </p:spPr>
        <p:txBody>
          <a:bodyPr>
            <a:noAutofit/>
          </a:bodyPr>
          <a:lstStyle/>
          <a:p>
            <a:pPr marL="360000" indent="-360000">
              <a:lnSpc>
                <a:spcPct val="114000"/>
              </a:lnSpc>
              <a:spcBef>
                <a:spcPts val="0"/>
              </a:spcBef>
              <a:spcAft>
                <a:spcPts val="600"/>
              </a:spcAft>
            </a:pPr>
            <a:r>
              <a:rPr lang="en-GB" sz="1800" dirty="0"/>
              <a:t>The British eventually withdrew their forces from Boston and repealed much of the onerous Townshend legislation.  But they left in place the tax on tea, and in 1773 enacted a new law, the Tea Act, to prop up the financially struggling British East India Company.  The act gave the company extended favourable treatment under tax </a:t>
            </a:r>
            <a:r>
              <a:rPr lang="en-GB" sz="1800" dirty="0" smtClean="0"/>
              <a:t>regulations </a:t>
            </a:r>
            <a:r>
              <a:rPr lang="en-GB" sz="1800" dirty="0"/>
              <a:t>so that it could sell tea at a price that undercut the </a:t>
            </a:r>
            <a:r>
              <a:rPr lang="en-GB" sz="1800" dirty="0" smtClean="0"/>
              <a:t>Colonial merchants </a:t>
            </a:r>
            <a:r>
              <a:rPr lang="en-GB" sz="1800" dirty="0"/>
              <a:t>who </a:t>
            </a:r>
            <a:r>
              <a:rPr lang="en-GB" sz="1800" dirty="0" smtClean="0"/>
              <a:t>were importing from </a:t>
            </a:r>
            <a:r>
              <a:rPr lang="en-GB" sz="1800" dirty="0"/>
              <a:t>Dutch traders.</a:t>
            </a:r>
          </a:p>
          <a:p>
            <a:pPr marL="360000" indent="-360000">
              <a:lnSpc>
                <a:spcPct val="114000"/>
              </a:lnSpc>
              <a:spcBef>
                <a:spcPts val="0"/>
              </a:spcBef>
              <a:spcAft>
                <a:spcPts val="600"/>
              </a:spcAft>
            </a:pPr>
            <a:r>
              <a:rPr lang="en-GB" sz="1800" dirty="0" smtClean="0"/>
              <a:t>This </a:t>
            </a:r>
            <a:r>
              <a:rPr lang="en-GB" sz="1800" dirty="0"/>
              <a:t>didn’t sit well with </a:t>
            </a:r>
            <a:r>
              <a:rPr lang="en-GB" sz="1800" dirty="0" smtClean="0"/>
              <a:t>the Colonialists.  </a:t>
            </a:r>
            <a:r>
              <a:rPr lang="en-GB" sz="1800" dirty="0"/>
              <a:t>They didn’t want the British telling them that they had to buy their tea, not only that, </a:t>
            </a:r>
            <a:r>
              <a:rPr lang="en-GB" sz="1800" dirty="0" smtClean="0"/>
              <a:t>they wanted </a:t>
            </a:r>
            <a:r>
              <a:rPr lang="en-GB" sz="1800" dirty="0"/>
              <a:t>to be able to trade with any </a:t>
            </a:r>
            <a:r>
              <a:rPr lang="en-GB" sz="1800" dirty="0" smtClean="0"/>
              <a:t>country – not just England.</a:t>
            </a:r>
            <a:endParaRPr lang="en-GB" sz="1800" dirty="0"/>
          </a:p>
          <a:p>
            <a:pPr marL="360000" indent="-360000">
              <a:lnSpc>
                <a:spcPct val="114000"/>
              </a:lnSpc>
              <a:spcBef>
                <a:spcPts val="0"/>
              </a:spcBef>
              <a:spcAft>
                <a:spcPts val="600"/>
              </a:spcAft>
            </a:pPr>
            <a:r>
              <a:rPr lang="en-GB" sz="1800" dirty="0"/>
              <a:t>The </a:t>
            </a:r>
            <a:r>
              <a:rPr lang="en-GB" sz="1800" dirty="0" smtClean="0"/>
              <a:t>‘Sons </a:t>
            </a:r>
            <a:r>
              <a:rPr lang="en-GB" sz="1800" dirty="0"/>
              <a:t>of </a:t>
            </a:r>
            <a:r>
              <a:rPr lang="en-GB" sz="1800" dirty="0" smtClean="0"/>
              <a:t>Liberty’, </a:t>
            </a:r>
            <a:r>
              <a:rPr lang="en-GB" sz="1800" dirty="0"/>
              <a:t>a radical group, decided to confront the British head-on.  Thinly disguised as </a:t>
            </a:r>
            <a:r>
              <a:rPr lang="en-GB" sz="1800" dirty="0" smtClean="0"/>
              <a:t>Mohicans, </a:t>
            </a:r>
            <a:r>
              <a:rPr lang="en-GB" sz="1800" dirty="0"/>
              <a:t>they boarded three ships in Boston harbour and destroyed more than 92,000 pounds of British tea by dumping it into the harbour.  To make the point that they were rebels rather than vandals, they avoided harming any of the crew or damaging the ships themselves, and the next day even replaced a padlock that had been broken.</a:t>
            </a:r>
          </a:p>
          <a:p>
            <a:pPr marL="360000" indent="-360000">
              <a:lnSpc>
                <a:spcPct val="114000"/>
              </a:lnSpc>
              <a:spcBef>
                <a:spcPts val="0"/>
              </a:spcBef>
              <a:spcAft>
                <a:spcPts val="600"/>
              </a:spcAft>
            </a:pPr>
            <a:r>
              <a:rPr lang="en-GB" sz="1800" dirty="0"/>
              <a:t>Nevertheless, the act of defiance really ticked off the British government.  Many of the East India Company’s shareholders were members of Parliament.  They each had paid £1,000 (about $1 million in todays’ money) for a share of the </a:t>
            </a:r>
            <a:r>
              <a:rPr lang="en-GB" sz="1800" dirty="0" smtClean="0"/>
              <a:t>company.  These </a:t>
            </a:r>
            <a:r>
              <a:rPr lang="en-GB" sz="1800" dirty="0"/>
              <a:t>bottom-of-the-rung people in Boston </a:t>
            </a:r>
            <a:r>
              <a:rPr lang="en-GB" sz="1800" dirty="0" smtClean="0"/>
              <a:t>destroying their tea did not sit well.</a:t>
            </a:r>
            <a:endParaRPr lang="en-GB" sz="1800" dirty="0"/>
          </a:p>
          <a:p>
            <a:pPr marL="360000" indent="-360000">
              <a:lnSpc>
                <a:spcPct val="114000"/>
              </a:lnSpc>
              <a:spcBef>
                <a:spcPts val="0"/>
              </a:spcBef>
              <a:spcAft>
                <a:spcPts val="600"/>
              </a:spcAft>
            </a:pPr>
            <a:endParaRPr lang="en-GB" sz="1600" dirty="0"/>
          </a:p>
        </p:txBody>
      </p:sp>
      <p:sp>
        <p:nvSpPr>
          <p:cNvPr id="4" name="Slide Number Placeholder 2">
            <a:extLst>
              <a:ext uri="{FF2B5EF4-FFF2-40B4-BE49-F238E27FC236}">
                <a16:creationId xmlns:a16="http://schemas.microsoft.com/office/drawing/2014/main" xmlns="" id="{B6308438-694C-46FB-B7AE-825B797CF5AD}"/>
              </a:ext>
            </a:extLst>
          </p:cNvPr>
          <p:cNvSpPr>
            <a:spLocks noGrp="1"/>
          </p:cNvSpPr>
          <p:nvPr>
            <p:ph type="sldNum" sz="quarter" idx="12"/>
          </p:nvPr>
        </p:nvSpPr>
        <p:spPr>
          <a:xfrm>
            <a:off x="8610600" y="6356350"/>
            <a:ext cx="2743200" cy="365125"/>
          </a:xfrm>
        </p:spPr>
        <p:txBody>
          <a:bodyPr/>
          <a:lstStyle/>
          <a:p>
            <a:fld id="{8A991170-5FE4-456B-90BB-88204C41C78C}" type="slidenum">
              <a:rPr lang="en-GB" smtClean="0"/>
              <a:t>19</a:t>
            </a:fld>
            <a:endParaRPr lang="en-GB" dirty="0"/>
          </a:p>
        </p:txBody>
      </p:sp>
    </p:spTree>
    <p:extLst>
      <p:ext uri="{BB962C8B-B14F-4D97-AF65-F5344CB8AC3E}">
        <p14:creationId xmlns:p14="http://schemas.microsoft.com/office/powerpoint/2010/main" val="2189902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DA6521-FC94-449E-872A-8B157C8E5A0F}"/>
              </a:ext>
            </a:extLst>
          </p:cNvPr>
          <p:cNvSpPr>
            <a:spLocks noGrp="1"/>
          </p:cNvSpPr>
          <p:nvPr>
            <p:ph type="title"/>
          </p:nvPr>
        </p:nvSpPr>
        <p:spPr/>
        <p:txBody>
          <a:bodyPr>
            <a:normAutofit/>
          </a:bodyPr>
          <a:lstStyle/>
          <a:p>
            <a:r>
              <a:rPr lang="en-GB" sz="3600" b="1" dirty="0">
                <a:latin typeface="+mn-lt"/>
              </a:rPr>
              <a:t>Today’s Topics</a:t>
            </a:r>
          </a:p>
        </p:txBody>
      </p:sp>
      <p:sp>
        <p:nvSpPr>
          <p:cNvPr id="3" name="Content Placeholder 2">
            <a:extLst>
              <a:ext uri="{FF2B5EF4-FFF2-40B4-BE49-F238E27FC236}">
                <a16:creationId xmlns:a16="http://schemas.microsoft.com/office/drawing/2014/main" xmlns="" id="{792849F8-E246-421E-8516-F56B81178E4C}"/>
              </a:ext>
            </a:extLst>
          </p:cNvPr>
          <p:cNvSpPr>
            <a:spLocks noGrp="1"/>
          </p:cNvSpPr>
          <p:nvPr>
            <p:ph idx="1"/>
          </p:nvPr>
        </p:nvSpPr>
        <p:spPr/>
        <p:txBody>
          <a:bodyPr/>
          <a:lstStyle/>
          <a:p>
            <a:pPr marL="360000" indent="-360000">
              <a:lnSpc>
                <a:spcPct val="114000"/>
              </a:lnSpc>
              <a:spcBef>
                <a:spcPts val="0"/>
              </a:spcBef>
              <a:spcAft>
                <a:spcPts val="600"/>
              </a:spcAft>
            </a:pPr>
            <a:r>
              <a:rPr lang="en-GB" sz="2400" dirty="0"/>
              <a:t>The conflicts that preceded the war – huge repercussions</a:t>
            </a:r>
          </a:p>
          <a:p>
            <a:pPr marL="360000" indent="-360000">
              <a:lnSpc>
                <a:spcPct val="114000"/>
              </a:lnSpc>
              <a:spcBef>
                <a:spcPts val="0"/>
              </a:spcBef>
              <a:spcAft>
                <a:spcPts val="600"/>
              </a:spcAft>
            </a:pPr>
            <a:r>
              <a:rPr lang="en-GB" sz="2400" dirty="0"/>
              <a:t>Relationship between the Colonies &amp; England – taxes</a:t>
            </a:r>
          </a:p>
          <a:p>
            <a:pPr marL="360000" indent="-360000">
              <a:lnSpc>
                <a:spcPct val="114000"/>
              </a:lnSpc>
              <a:spcBef>
                <a:spcPts val="0"/>
              </a:spcBef>
              <a:spcAft>
                <a:spcPts val="600"/>
              </a:spcAft>
            </a:pPr>
            <a:r>
              <a:rPr lang="en-GB" sz="2400" dirty="0"/>
              <a:t>The rabble </a:t>
            </a:r>
            <a:r>
              <a:rPr lang="en-GB" sz="2400" dirty="0" smtClean="0"/>
              <a:t>(or statesmen) </a:t>
            </a:r>
            <a:r>
              <a:rPr lang="en-GB" sz="2400" dirty="0"/>
              <a:t>and the </a:t>
            </a:r>
            <a:r>
              <a:rPr lang="en-GB" sz="2400" dirty="0" smtClean="0"/>
              <a:t>press, plus the people</a:t>
            </a:r>
            <a:endParaRPr lang="en-GB" sz="2400" dirty="0"/>
          </a:p>
          <a:p>
            <a:pPr marL="360000" indent="-360000">
              <a:lnSpc>
                <a:spcPct val="114000"/>
              </a:lnSpc>
              <a:spcBef>
                <a:spcPts val="0"/>
              </a:spcBef>
              <a:spcAft>
                <a:spcPts val="600"/>
              </a:spcAft>
            </a:pPr>
            <a:r>
              <a:rPr lang="en-GB" sz="2400" dirty="0"/>
              <a:t>Three specific events</a:t>
            </a:r>
          </a:p>
          <a:p>
            <a:pPr marL="720000" lvl="1" indent="-360000">
              <a:lnSpc>
                <a:spcPct val="114000"/>
              </a:lnSpc>
              <a:spcBef>
                <a:spcPts val="0"/>
              </a:spcBef>
              <a:spcAft>
                <a:spcPts val="600"/>
              </a:spcAft>
              <a:buFont typeface="Courier New" panose="02070309020205020404" pitchFamily="49" charset="0"/>
              <a:buChar char="o"/>
            </a:pPr>
            <a:r>
              <a:rPr lang="en-GB" sz="1800" dirty="0"/>
              <a:t>The Boston Massacre (March 1770)</a:t>
            </a:r>
          </a:p>
          <a:p>
            <a:pPr marL="720000" lvl="1" indent="-360000">
              <a:lnSpc>
                <a:spcPct val="114000"/>
              </a:lnSpc>
              <a:spcBef>
                <a:spcPts val="0"/>
              </a:spcBef>
              <a:spcAft>
                <a:spcPts val="600"/>
              </a:spcAft>
              <a:buFont typeface="Courier New" panose="02070309020205020404" pitchFamily="49" charset="0"/>
              <a:buChar char="o"/>
            </a:pPr>
            <a:r>
              <a:rPr lang="en-GB" sz="1800" dirty="0"/>
              <a:t>The Boston Tea Party (December 1773)</a:t>
            </a:r>
          </a:p>
          <a:p>
            <a:pPr marL="720000" lvl="1" indent="-360000">
              <a:lnSpc>
                <a:spcPct val="114000"/>
              </a:lnSpc>
              <a:spcBef>
                <a:spcPts val="0"/>
              </a:spcBef>
              <a:spcAft>
                <a:spcPts val="600"/>
              </a:spcAft>
              <a:buFont typeface="Courier New" panose="02070309020205020404" pitchFamily="49" charset="0"/>
              <a:buChar char="o"/>
            </a:pPr>
            <a:r>
              <a:rPr lang="en-GB" sz="1800" dirty="0"/>
              <a:t>Lexington and Concord (April 1775)</a:t>
            </a:r>
          </a:p>
          <a:p>
            <a:endParaRPr lang="en-GB" dirty="0"/>
          </a:p>
          <a:p>
            <a:endParaRPr lang="en-GB" dirty="0"/>
          </a:p>
        </p:txBody>
      </p:sp>
      <p:sp>
        <p:nvSpPr>
          <p:cNvPr id="6" name="Slide Number Placeholder 2">
            <a:extLst>
              <a:ext uri="{FF2B5EF4-FFF2-40B4-BE49-F238E27FC236}">
                <a16:creationId xmlns:a16="http://schemas.microsoft.com/office/drawing/2014/main" xmlns="" id="{75866F23-B51B-446F-8CA5-FCD36F948FE8}"/>
              </a:ext>
            </a:extLst>
          </p:cNvPr>
          <p:cNvSpPr>
            <a:spLocks noGrp="1"/>
          </p:cNvSpPr>
          <p:nvPr>
            <p:ph type="sldNum" sz="quarter" idx="12"/>
          </p:nvPr>
        </p:nvSpPr>
        <p:spPr>
          <a:xfrm>
            <a:off x="8610600" y="6356350"/>
            <a:ext cx="2743200" cy="365125"/>
          </a:xfrm>
        </p:spPr>
        <p:txBody>
          <a:bodyPr/>
          <a:lstStyle/>
          <a:p>
            <a:r>
              <a:rPr lang="en-GB" dirty="0"/>
              <a:t>2</a:t>
            </a:r>
          </a:p>
        </p:txBody>
      </p:sp>
    </p:spTree>
    <p:extLst>
      <p:ext uri="{BB962C8B-B14F-4D97-AF65-F5344CB8AC3E}">
        <p14:creationId xmlns:p14="http://schemas.microsoft.com/office/powerpoint/2010/main" val="2779295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450" y="469900"/>
            <a:ext cx="6515100" cy="5918200"/>
          </a:xfrm>
          <a:prstGeom prst="rect">
            <a:avLst/>
          </a:prstGeom>
        </p:spPr>
      </p:pic>
      <p:sp>
        <p:nvSpPr>
          <p:cNvPr id="5" name="Slide Number Placeholder 2">
            <a:extLst>
              <a:ext uri="{FF2B5EF4-FFF2-40B4-BE49-F238E27FC236}">
                <a16:creationId xmlns:a16="http://schemas.microsoft.com/office/drawing/2014/main" xmlns="" id="{C262669C-C649-4790-8230-E953EAF1A5C4}"/>
              </a:ext>
            </a:extLst>
          </p:cNvPr>
          <p:cNvSpPr>
            <a:spLocks noGrp="1"/>
          </p:cNvSpPr>
          <p:nvPr>
            <p:ph type="sldNum" sz="quarter" idx="12"/>
          </p:nvPr>
        </p:nvSpPr>
        <p:spPr>
          <a:xfrm>
            <a:off x="8610600" y="6356350"/>
            <a:ext cx="2743200" cy="365125"/>
          </a:xfrm>
        </p:spPr>
        <p:txBody>
          <a:bodyPr/>
          <a:lstStyle/>
          <a:p>
            <a:r>
              <a:rPr lang="en-GB" dirty="0" smtClean="0"/>
              <a:t>20</a:t>
            </a:r>
            <a:endParaRPr lang="en-GB" dirty="0"/>
          </a:p>
        </p:txBody>
      </p:sp>
    </p:spTree>
    <p:extLst>
      <p:ext uri="{BB962C8B-B14F-4D97-AF65-F5344CB8AC3E}">
        <p14:creationId xmlns:p14="http://schemas.microsoft.com/office/powerpoint/2010/main" val="2038775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9FE055-BBAD-4016-88C0-A8D6EAD00728}"/>
              </a:ext>
            </a:extLst>
          </p:cNvPr>
          <p:cNvSpPr>
            <a:spLocks noGrp="1"/>
          </p:cNvSpPr>
          <p:nvPr>
            <p:ph type="title"/>
          </p:nvPr>
        </p:nvSpPr>
        <p:spPr/>
        <p:txBody>
          <a:bodyPr>
            <a:normAutofit/>
          </a:bodyPr>
          <a:lstStyle/>
          <a:p>
            <a:pPr>
              <a:lnSpc>
                <a:spcPct val="100000"/>
              </a:lnSpc>
            </a:pPr>
            <a:r>
              <a:rPr lang="en-GB" sz="3600" b="1" dirty="0">
                <a:latin typeface="+mn-lt"/>
              </a:rPr>
              <a:t>Lexington and Concord (April 1775)</a:t>
            </a:r>
            <a:endParaRPr lang="en-GB" sz="3600" dirty="0">
              <a:latin typeface="+mn-lt"/>
            </a:endParaRPr>
          </a:p>
        </p:txBody>
      </p:sp>
      <p:sp>
        <p:nvSpPr>
          <p:cNvPr id="3" name="Content Placeholder 2">
            <a:extLst>
              <a:ext uri="{FF2B5EF4-FFF2-40B4-BE49-F238E27FC236}">
                <a16:creationId xmlns:a16="http://schemas.microsoft.com/office/drawing/2014/main" xmlns="" id="{87E45635-020C-4C2D-BE9E-4840F04BF3A6}"/>
              </a:ext>
            </a:extLst>
          </p:cNvPr>
          <p:cNvSpPr>
            <a:spLocks noGrp="1"/>
          </p:cNvSpPr>
          <p:nvPr>
            <p:ph idx="1"/>
          </p:nvPr>
        </p:nvSpPr>
        <p:spPr/>
        <p:txBody>
          <a:bodyPr>
            <a:noAutofit/>
          </a:bodyPr>
          <a:lstStyle/>
          <a:p>
            <a:pPr marL="360000" indent="-360000">
              <a:lnSpc>
                <a:spcPct val="134000"/>
              </a:lnSpc>
              <a:spcBef>
                <a:spcPts val="600"/>
              </a:spcBef>
              <a:spcAft>
                <a:spcPts val="600"/>
              </a:spcAft>
            </a:pPr>
            <a:r>
              <a:rPr lang="en-GB" sz="2000" dirty="0"/>
              <a:t>British General Thomas Gage led a force of British soldiers from Boston to Lexington, where he planned to capture colonial radical leaders Sam Adams and John Hancock, and then head to Concord and seize their gunpowder.  But c</a:t>
            </a:r>
            <a:r>
              <a:rPr lang="en-GB" sz="2000" dirty="0" smtClean="0"/>
              <a:t>olonial spies </a:t>
            </a:r>
            <a:r>
              <a:rPr lang="en-GB" sz="2000" dirty="0"/>
              <a:t>got wind of the plan, and with the help of riders such as Paul Revere, word spread to be ready for the British.</a:t>
            </a:r>
          </a:p>
          <a:p>
            <a:pPr marL="360000" indent="-360000">
              <a:lnSpc>
                <a:spcPct val="134000"/>
              </a:lnSpc>
              <a:spcBef>
                <a:spcPts val="600"/>
              </a:spcBef>
              <a:spcAft>
                <a:spcPts val="600"/>
              </a:spcAft>
            </a:pPr>
            <a:r>
              <a:rPr lang="en-GB" sz="2000" dirty="0"/>
              <a:t>On the Lexington Common, the British force was confronted by 77 c</a:t>
            </a:r>
            <a:r>
              <a:rPr lang="en-GB" sz="2000" dirty="0" smtClean="0"/>
              <a:t>olonial militiamen</a:t>
            </a:r>
            <a:r>
              <a:rPr lang="en-GB" sz="2000" dirty="0"/>
              <a:t>, and they began shooting at each other.  Seven c</a:t>
            </a:r>
            <a:r>
              <a:rPr lang="en-GB" sz="2000" dirty="0" smtClean="0"/>
              <a:t>olonists died</a:t>
            </a:r>
            <a:r>
              <a:rPr lang="en-GB" sz="2000" dirty="0"/>
              <a:t>, but other militiamen managed to stop the British at Concord, and continued to harass them on their retreat back to Boston.</a:t>
            </a:r>
          </a:p>
          <a:p>
            <a:pPr marL="360000" indent="-360000">
              <a:lnSpc>
                <a:spcPct val="134000"/>
              </a:lnSpc>
              <a:spcBef>
                <a:spcPts val="600"/>
              </a:spcBef>
              <a:spcAft>
                <a:spcPts val="600"/>
              </a:spcAft>
            </a:pPr>
            <a:r>
              <a:rPr lang="en-GB" sz="2000" dirty="0"/>
              <a:t>The British had 73 dead, with another 174 wounded and 26 missing in action.  The bloody encounter proved to the British that the colonists were fearsome foes who had to be taken seriously.  It was the start of America’s war of independence.</a:t>
            </a:r>
          </a:p>
        </p:txBody>
      </p:sp>
      <p:sp>
        <p:nvSpPr>
          <p:cNvPr id="4" name="Slide Number Placeholder 2">
            <a:extLst>
              <a:ext uri="{FF2B5EF4-FFF2-40B4-BE49-F238E27FC236}">
                <a16:creationId xmlns:a16="http://schemas.microsoft.com/office/drawing/2014/main" xmlns="" id="{67328B39-40CB-4DA7-BD99-17F3E6418C92}"/>
              </a:ext>
            </a:extLst>
          </p:cNvPr>
          <p:cNvSpPr>
            <a:spLocks noGrp="1"/>
          </p:cNvSpPr>
          <p:nvPr>
            <p:ph type="sldNum" sz="quarter" idx="12"/>
          </p:nvPr>
        </p:nvSpPr>
        <p:spPr>
          <a:xfrm>
            <a:off x="8610600" y="6356350"/>
            <a:ext cx="2743200" cy="365125"/>
          </a:xfrm>
        </p:spPr>
        <p:txBody>
          <a:bodyPr/>
          <a:lstStyle/>
          <a:p>
            <a:fld id="{8A991170-5FE4-456B-90BB-88204C41C78C}" type="slidenum">
              <a:rPr lang="en-GB" smtClean="0"/>
              <a:t>21</a:t>
            </a:fld>
            <a:endParaRPr lang="en-GB" dirty="0"/>
          </a:p>
        </p:txBody>
      </p:sp>
    </p:spTree>
    <p:extLst>
      <p:ext uri="{BB962C8B-B14F-4D97-AF65-F5344CB8AC3E}">
        <p14:creationId xmlns:p14="http://schemas.microsoft.com/office/powerpoint/2010/main" val="3298947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12235"/>
            <a:ext cx="7315200" cy="4114800"/>
          </a:xfrm>
          <a:prstGeom prst="rect">
            <a:avLst/>
          </a:prstGeom>
        </p:spPr>
      </p:pic>
      <p:sp>
        <p:nvSpPr>
          <p:cNvPr id="5" name="TextBox 4"/>
          <p:cNvSpPr txBox="1"/>
          <p:nvPr/>
        </p:nvSpPr>
        <p:spPr>
          <a:xfrm>
            <a:off x="1557453" y="5118409"/>
            <a:ext cx="9077093" cy="1021690"/>
          </a:xfrm>
          <a:prstGeom prst="rect">
            <a:avLst/>
          </a:prstGeom>
          <a:noFill/>
        </p:spPr>
        <p:txBody>
          <a:bodyPr wrap="square" rtlCol="0">
            <a:spAutoFit/>
          </a:bodyPr>
          <a:lstStyle/>
          <a:p>
            <a:pPr>
              <a:lnSpc>
                <a:spcPct val="114000"/>
              </a:lnSpc>
              <a:spcAft>
                <a:spcPts val="600"/>
              </a:spcAft>
            </a:pPr>
            <a:r>
              <a:rPr lang="en-GB" dirty="0"/>
              <a:t>"</a:t>
            </a:r>
            <a:r>
              <a:rPr lang="en-GB" b="1" dirty="0"/>
              <a:t>Paul Revere's Ride</a:t>
            </a:r>
            <a:r>
              <a:rPr lang="en-GB" dirty="0"/>
              <a:t>" (1860) is a poem by American poet Henry Wadsworth Longfellow that commemorates the actions of American patriot Paul Revere on April 18, 1775, although with significant inaccuracies. It was first published in the January 1861 issue of </a:t>
            </a:r>
            <a:r>
              <a:rPr lang="en-GB" i="1" dirty="0"/>
              <a:t>The Atlantic Monthly</a:t>
            </a:r>
            <a:r>
              <a:rPr lang="en-GB" dirty="0" smtClean="0"/>
              <a:t>.</a:t>
            </a:r>
            <a:endParaRPr lang="en-GB" dirty="0"/>
          </a:p>
        </p:txBody>
      </p:sp>
      <p:sp>
        <p:nvSpPr>
          <p:cNvPr id="6" name="Slide Number Placeholder 2">
            <a:extLst>
              <a:ext uri="{FF2B5EF4-FFF2-40B4-BE49-F238E27FC236}">
                <a16:creationId xmlns:a16="http://schemas.microsoft.com/office/drawing/2014/main" xmlns="" id="{C262669C-C649-4790-8230-E953EAF1A5C4}"/>
              </a:ext>
            </a:extLst>
          </p:cNvPr>
          <p:cNvSpPr>
            <a:spLocks noGrp="1"/>
          </p:cNvSpPr>
          <p:nvPr>
            <p:ph type="sldNum" sz="quarter" idx="12"/>
          </p:nvPr>
        </p:nvSpPr>
        <p:spPr>
          <a:xfrm>
            <a:off x="8610600" y="6356350"/>
            <a:ext cx="2743200" cy="365125"/>
          </a:xfrm>
        </p:spPr>
        <p:txBody>
          <a:bodyPr/>
          <a:lstStyle/>
          <a:p>
            <a:r>
              <a:rPr lang="en-GB" dirty="0" smtClean="0"/>
              <a:t>22</a:t>
            </a:r>
            <a:endParaRPr lang="en-GB" dirty="0"/>
          </a:p>
        </p:txBody>
      </p:sp>
    </p:spTree>
    <p:extLst>
      <p:ext uri="{BB962C8B-B14F-4D97-AF65-F5344CB8AC3E}">
        <p14:creationId xmlns:p14="http://schemas.microsoft.com/office/powerpoint/2010/main" val="925069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7CA53FF-D5C6-4FB7-B1AC-94DD3562BEF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72717"/>
            <a:ext cx="9144000" cy="6312566"/>
          </a:xfrm>
          <a:prstGeom prst="rect">
            <a:avLst/>
          </a:prstGeom>
          <a:noFill/>
          <a:ln>
            <a:noFill/>
          </a:ln>
        </p:spPr>
      </p:pic>
      <p:sp>
        <p:nvSpPr>
          <p:cNvPr id="3" name="Slide Number Placeholder 2">
            <a:extLst>
              <a:ext uri="{FF2B5EF4-FFF2-40B4-BE49-F238E27FC236}">
                <a16:creationId xmlns:a16="http://schemas.microsoft.com/office/drawing/2014/main" xmlns="" id="{3C97CD63-B221-46E8-A621-4F4F258402D9}"/>
              </a:ext>
            </a:extLst>
          </p:cNvPr>
          <p:cNvSpPr>
            <a:spLocks noGrp="1"/>
          </p:cNvSpPr>
          <p:nvPr>
            <p:ph type="sldNum" sz="quarter" idx="12"/>
          </p:nvPr>
        </p:nvSpPr>
        <p:spPr>
          <a:xfrm>
            <a:off x="8610600" y="6356350"/>
            <a:ext cx="2743200" cy="365125"/>
          </a:xfrm>
        </p:spPr>
        <p:txBody>
          <a:bodyPr/>
          <a:lstStyle/>
          <a:p>
            <a:fld id="{8A991170-5FE4-456B-90BB-88204C41C78C}" type="slidenum">
              <a:rPr lang="en-GB" smtClean="0"/>
              <a:t>23</a:t>
            </a:fld>
            <a:endParaRPr lang="en-GB" dirty="0"/>
          </a:p>
        </p:txBody>
      </p:sp>
    </p:spTree>
    <p:extLst>
      <p:ext uri="{BB962C8B-B14F-4D97-AF65-F5344CB8AC3E}">
        <p14:creationId xmlns:p14="http://schemas.microsoft.com/office/powerpoint/2010/main" val="33979105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9430"/>
            <a:ext cx="10515600" cy="634733"/>
          </a:xfrm>
        </p:spPr>
        <p:txBody>
          <a:bodyPr>
            <a:normAutofit/>
          </a:bodyPr>
          <a:lstStyle/>
          <a:p>
            <a:r>
              <a:rPr lang="en-GB" sz="3600" b="1" dirty="0">
                <a:latin typeface="+mn-lt"/>
              </a:rPr>
              <a:t>WAR!!!!</a:t>
            </a:r>
          </a:p>
        </p:txBody>
      </p:sp>
      <p:sp>
        <p:nvSpPr>
          <p:cNvPr id="3" name="Content Placeholder 2"/>
          <p:cNvSpPr>
            <a:spLocks noGrp="1"/>
          </p:cNvSpPr>
          <p:nvPr>
            <p:ph idx="1"/>
          </p:nvPr>
        </p:nvSpPr>
        <p:spPr>
          <a:xfrm>
            <a:off x="923544" y="1882355"/>
            <a:ext cx="10515600" cy="3725966"/>
          </a:xfrm>
        </p:spPr>
        <p:txBody>
          <a:bodyPr>
            <a:normAutofit fontScale="85000" lnSpcReduction="10000"/>
          </a:bodyPr>
          <a:lstStyle/>
          <a:p>
            <a:pPr marL="360000" indent="-360000">
              <a:lnSpc>
                <a:spcPct val="134000"/>
              </a:lnSpc>
              <a:spcBef>
                <a:spcPts val="0"/>
              </a:spcBef>
              <a:spcAft>
                <a:spcPts val="600"/>
              </a:spcAft>
            </a:pPr>
            <a:r>
              <a:rPr lang="en-GB" dirty="0"/>
              <a:t>By mid-July 1775 things continued to escalate – the war had started</a:t>
            </a:r>
          </a:p>
          <a:p>
            <a:pPr marL="360000" indent="-360000">
              <a:lnSpc>
                <a:spcPct val="134000"/>
              </a:lnSpc>
              <a:spcBef>
                <a:spcPts val="0"/>
              </a:spcBef>
              <a:spcAft>
                <a:spcPts val="600"/>
              </a:spcAft>
            </a:pPr>
            <a:r>
              <a:rPr lang="en-GB" dirty="0"/>
              <a:t>The war was:</a:t>
            </a:r>
          </a:p>
          <a:p>
            <a:pPr marL="720000" lvl="1" indent="-360000">
              <a:lnSpc>
                <a:spcPct val="134000"/>
              </a:lnSpc>
              <a:spcBef>
                <a:spcPts val="0"/>
              </a:spcBef>
              <a:spcAft>
                <a:spcPts val="600"/>
              </a:spcAft>
              <a:buFont typeface="Courier New" panose="02070309020205020404" pitchFamily="49" charset="0"/>
              <a:buChar char="o"/>
            </a:pPr>
            <a:r>
              <a:rPr lang="en-GB" dirty="0"/>
              <a:t>A war of independence from colonial domination</a:t>
            </a:r>
          </a:p>
          <a:p>
            <a:pPr marL="720000" lvl="1" indent="-360000">
              <a:lnSpc>
                <a:spcPct val="134000"/>
              </a:lnSpc>
              <a:spcBef>
                <a:spcPts val="0"/>
              </a:spcBef>
              <a:spcAft>
                <a:spcPts val="600"/>
              </a:spcAft>
              <a:buFont typeface="Courier New" panose="02070309020205020404" pitchFamily="49" charset="0"/>
              <a:buChar char="o"/>
            </a:pPr>
            <a:r>
              <a:rPr lang="en-GB" dirty="0"/>
              <a:t>A civil war between the various forces within American society</a:t>
            </a:r>
          </a:p>
          <a:p>
            <a:pPr marL="720000" lvl="1" indent="-360000">
              <a:lnSpc>
                <a:spcPct val="134000"/>
              </a:lnSpc>
              <a:spcBef>
                <a:spcPts val="0"/>
              </a:spcBef>
              <a:spcAft>
                <a:spcPts val="600"/>
              </a:spcAft>
              <a:buFont typeface="Courier New" panose="02070309020205020404" pitchFamily="49" charset="0"/>
              <a:buChar char="o"/>
            </a:pPr>
            <a:r>
              <a:rPr lang="en-GB" dirty="0"/>
              <a:t>And, part of a world war fought both in North America and on the European continent</a:t>
            </a:r>
          </a:p>
          <a:p>
            <a:pPr marL="720000" lvl="1" indent="-360000">
              <a:lnSpc>
                <a:spcPct val="134000"/>
              </a:lnSpc>
              <a:spcBef>
                <a:spcPts val="0"/>
              </a:spcBef>
              <a:spcAft>
                <a:spcPts val="600"/>
              </a:spcAft>
              <a:buFont typeface="Courier New" panose="02070309020205020404" pitchFamily="49" charset="0"/>
              <a:buChar char="o"/>
            </a:pPr>
            <a:r>
              <a:rPr lang="en-GB" dirty="0"/>
              <a:t>Regardless, the Revolutionary War placed Americans on an evolutionary road to creating a more democratic nation – which took another 14 years to establish with significant growing pains continuing long after that.</a:t>
            </a:r>
          </a:p>
          <a:p>
            <a:pPr>
              <a:lnSpc>
                <a:spcPct val="114000"/>
              </a:lnSpc>
              <a:spcBef>
                <a:spcPts val="0"/>
              </a:spcBef>
              <a:spcAft>
                <a:spcPts val="600"/>
              </a:spcAft>
            </a:pPr>
            <a:endParaRPr lang="en-GB" sz="2000" dirty="0"/>
          </a:p>
        </p:txBody>
      </p:sp>
      <p:sp>
        <p:nvSpPr>
          <p:cNvPr id="4" name="Slide Number Placeholder 2">
            <a:extLst>
              <a:ext uri="{FF2B5EF4-FFF2-40B4-BE49-F238E27FC236}">
                <a16:creationId xmlns:a16="http://schemas.microsoft.com/office/drawing/2014/main" xmlns="" id="{517AE003-A66B-4E70-9A95-73344F2FC611}"/>
              </a:ext>
            </a:extLst>
          </p:cNvPr>
          <p:cNvSpPr>
            <a:spLocks noGrp="1"/>
          </p:cNvSpPr>
          <p:nvPr>
            <p:ph type="sldNum" sz="quarter" idx="12"/>
          </p:nvPr>
        </p:nvSpPr>
        <p:spPr>
          <a:xfrm>
            <a:off x="8610600" y="6356350"/>
            <a:ext cx="2743200" cy="365125"/>
          </a:xfrm>
        </p:spPr>
        <p:txBody>
          <a:bodyPr/>
          <a:lstStyle/>
          <a:p>
            <a:fld id="{8A991170-5FE4-456B-90BB-88204C41C78C}" type="slidenum">
              <a:rPr lang="en-GB" smtClean="0"/>
              <a:t>24</a:t>
            </a:fld>
            <a:endParaRPr lang="en-GB" dirty="0"/>
          </a:p>
        </p:txBody>
      </p:sp>
    </p:spTree>
    <p:extLst>
      <p:ext uri="{BB962C8B-B14F-4D97-AF65-F5344CB8AC3E}">
        <p14:creationId xmlns:p14="http://schemas.microsoft.com/office/powerpoint/2010/main" val="1679412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30016C-A7A3-47EE-87F9-C010153F7852}"/>
              </a:ext>
            </a:extLst>
          </p:cNvPr>
          <p:cNvSpPr>
            <a:spLocks noGrp="1"/>
          </p:cNvSpPr>
          <p:nvPr>
            <p:ph type="title"/>
          </p:nvPr>
        </p:nvSpPr>
        <p:spPr/>
        <p:txBody>
          <a:bodyPr>
            <a:normAutofit/>
          </a:bodyPr>
          <a:lstStyle/>
          <a:p>
            <a:r>
              <a:rPr lang="en-GB" sz="3600" b="1" dirty="0">
                <a:latin typeface="+mn-lt"/>
              </a:rPr>
              <a:t>Next Time - Biographies</a:t>
            </a:r>
          </a:p>
        </p:txBody>
      </p:sp>
      <p:sp>
        <p:nvSpPr>
          <p:cNvPr id="3" name="Content Placeholder 2">
            <a:extLst>
              <a:ext uri="{FF2B5EF4-FFF2-40B4-BE49-F238E27FC236}">
                <a16:creationId xmlns:a16="http://schemas.microsoft.com/office/drawing/2014/main" xmlns="" id="{0A24579A-D096-423A-834D-9CD320380498}"/>
              </a:ext>
            </a:extLst>
          </p:cNvPr>
          <p:cNvSpPr>
            <a:spLocks noGrp="1"/>
          </p:cNvSpPr>
          <p:nvPr>
            <p:ph idx="1"/>
          </p:nvPr>
        </p:nvSpPr>
        <p:spPr>
          <a:xfrm>
            <a:off x="838200" y="1825625"/>
            <a:ext cx="5257800" cy="4351338"/>
          </a:xfrm>
        </p:spPr>
        <p:txBody>
          <a:bodyPr/>
          <a:lstStyle/>
          <a:p>
            <a:r>
              <a:rPr lang="en-GB" dirty="0"/>
              <a:t>George Washington</a:t>
            </a:r>
          </a:p>
          <a:p>
            <a:r>
              <a:rPr lang="en-GB" dirty="0"/>
              <a:t>Thomas Jefferson</a:t>
            </a:r>
          </a:p>
          <a:p>
            <a:r>
              <a:rPr lang="en-GB" dirty="0"/>
              <a:t>Benjamin Franklin</a:t>
            </a:r>
          </a:p>
          <a:p>
            <a:r>
              <a:rPr lang="en-GB" dirty="0"/>
              <a:t>James Madison</a:t>
            </a:r>
          </a:p>
          <a:p>
            <a:r>
              <a:rPr lang="en-GB" dirty="0"/>
              <a:t>Samuel Adams</a:t>
            </a:r>
          </a:p>
          <a:p>
            <a:r>
              <a:rPr lang="en-GB" dirty="0"/>
              <a:t>John Adams</a:t>
            </a:r>
          </a:p>
          <a:p>
            <a:r>
              <a:rPr lang="en-GB"/>
              <a:t>Alexander Hamilton</a:t>
            </a:r>
            <a:endParaRPr lang="en-GB" dirty="0"/>
          </a:p>
          <a:p>
            <a:endParaRPr lang="en-GB" dirty="0"/>
          </a:p>
        </p:txBody>
      </p:sp>
      <p:sp>
        <p:nvSpPr>
          <p:cNvPr id="4" name="Content Placeholder 2">
            <a:extLst>
              <a:ext uri="{FF2B5EF4-FFF2-40B4-BE49-F238E27FC236}">
                <a16:creationId xmlns:a16="http://schemas.microsoft.com/office/drawing/2014/main" xmlns="" id="{D2A6061E-7C23-4898-9348-C0B99DBA75D4}"/>
              </a:ext>
            </a:extLst>
          </p:cNvPr>
          <p:cNvSpPr txBox="1">
            <a:spLocks/>
          </p:cNvSpPr>
          <p:nvPr/>
        </p:nvSpPr>
        <p:spPr>
          <a:xfrm>
            <a:off x="6379464" y="1816354"/>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Patrick Henry</a:t>
            </a:r>
          </a:p>
          <a:p>
            <a:r>
              <a:rPr lang="en-GB" dirty="0"/>
              <a:t>Nathan Hale</a:t>
            </a:r>
          </a:p>
          <a:p>
            <a:r>
              <a:rPr lang="en-GB" dirty="0"/>
              <a:t>Thomas Paine</a:t>
            </a:r>
          </a:p>
          <a:p>
            <a:endParaRPr lang="en-GB" dirty="0"/>
          </a:p>
        </p:txBody>
      </p:sp>
      <p:sp>
        <p:nvSpPr>
          <p:cNvPr id="5" name="Slide Number Placeholder 2">
            <a:extLst>
              <a:ext uri="{FF2B5EF4-FFF2-40B4-BE49-F238E27FC236}">
                <a16:creationId xmlns:a16="http://schemas.microsoft.com/office/drawing/2014/main" xmlns="" id="{3ABDCE2A-AD5B-4BC2-B0EE-D070156521CD}"/>
              </a:ext>
            </a:extLst>
          </p:cNvPr>
          <p:cNvSpPr>
            <a:spLocks noGrp="1"/>
          </p:cNvSpPr>
          <p:nvPr>
            <p:ph type="sldNum" sz="quarter" idx="12"/>
          </p:nvPr>
        </p:nvSpPr>
        <p:spPr>
          <a:xfrm>
            <a:off x="8610600" y="6356350"/>
            <a:ext cx="2743200" cy="365125"/>
          </a:xfrm>
        </p:spPr>
        <p:txBody>
          <a:bodyPr/>
          <a:lstStyle/>
          <a:p>
            <a:fld id="{8A991170-5FE4-456B-90BB-88204C41C78C}" type="slidenum">
              <a:rPr lang="en-GB" smtClean="0"/>
              <a:t>25</a:t>
            </a:fld>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6727" y="3698494"/>
            <a:ext cx="3717073" cy="2469198"/>
          </a:xfrm>
          <a:prstGeom prst="rect">
            <a:avLst/>
          </a:prstGeom>
        </p:spPr>
      </p:pic>
    </p:spTree>
    <p:extLst>
      <p:ext uri="{BB962C8B-B14F-4D97-AF65-F5344CB8AC3E}">
        <p14:creationId xmlns:p14="http://schemas.microsoft.com/office/powerpoint/2010/main" val="1621154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9096"/>
          </a:xfrm>
        </p:spPr>
        <p:txBody>
          <a:bodyPr>
            <a:normAutofit/>
          </a:bodyPr>
          <a:lstStyle/>
          <a:p>
            <a:r>
              <a:rPr lang="en-GB" sz="3600" b="1" dirty="0">
                <a:latin typeface="+mn-lt"/>
              </a:rPr>
              <a:t>The Seven Years War  &gt; The French and Indian War</a:t>
            </a:r>
          </a:p>
        </p:txBody>
      </p:sp>
      <p:sp>
        <p:nvSpPr>
          <p:cNvPr id="3" name="Content Placeholder 2"/>
          <p:cNvSpPr>
            <a:spLocks noGrp="1"/>
          </p:cNvSpPr>
          <p:nvPr>
            <p:ph idx="1"/>
          </p:nvPr>
        </p:nvSpPr>
        <p:spPr>
          <a:xfrm>
            <a:off x="727105" y="1082140"/>
            <a:ext cx="10515600" cy="5233201"/>
          </a:xfrm>
        </p:spPr>
        <p:txBody>
          <a:bodyPr>
            <a:normAutofit fontScale="92500" lnSpcReduction="10000"/>
          </a:bodyPr>
          <a:lstStyle/>
          <a:p>
            <a:pPr>
              <a:lnSpc>
                <a:spcPct val="134000"/>
              </a:lnSpc>
              <a:spcBef>
                <a:spcPts val="0"/>
              </a:spcBef>
              <a:spcAft>
                <a:spcPts val="600"/>
              </a:spcAft>
            </a:pPr>
            <a:r>
              <a:rPr lang="en-GB" sz="3100" b="1" dirty="0"/>
              <a:t>Seven Years War (1756–63)</a:t>
            </a:r>
            <a:br>
              <a:rPr lang="en-GB" sz="3100" b="1" dirty="0"/>
            </a:br>
            <a:endParaRPr lang="en-GB" sz="2300" b="1" dirty="0"/>
          </a:p>
          <a:p>
            <a:pPr marL="360000" lvl="1" indent="-180000">
              <a:lnSpc>
                <a:spcPct val="134000"/>
              </a:lnSpc>
              <a:spcBef>
                <a:spcPts val="0"/>
              </a:spcBef>
              <a:spcAft>
                <a:spcPts val="600"/>
              </a:spcAft>
            </a:pPr>
            <a:r>
              <a:rPr lang="en-GB" sz="2300" dirty="0"/>
              <a:t>A global war that involved all five European great powers of the day, plus many of the middle powers – spanning five </a:t>
            </a:r>
            <a:r>
              <a:rPr lang="en-GB" sz="2300" dirty="0" smtClean="0"/>
              <a:t>continents.</a:t>
            </a:r>
          </a:p>
          <a:p>
            <a:pPr marL="360000" lvl="1" indent="-180000">
              <a:lnSpc>
                <a:spcPct val="134000"/>
              </a:lnSpc>
              <a:spcBef>
                <a:spcPts val="0"/>
              </a:spcBef>
              <a:spcAft>
                <a:spcPts val="600"/>
              </a:spcAft>
            </a:pPr>
            <a:r>
              <a:rPr lang="en-GB" sz="2300" dirty="0" smtClean="0"/>
              <a:t>War </a:t>
            </a:r>
            <a:r>
              <a:rPr lang="en-GB" sz="2300" dirty="0"/>
              <a:t>basically about world trade, empire, imperialism &amp; world domination.</a:t>
            </a:r>
          </a:p>
          <a:p>
            <a:pPr marL="720000" lvl="2" indent="-360000">
              <a:lnSpc>
                <a:spcPct val="134000"/>
              </a:lnSpc>
              <a:spcBef>
                <a:spcPts val="0"/>
              </a:spcBef>
              <a:spcAft>
                <a:spcPts val="600"/>
              </a:spcAft>
              <a:buFont typeface="Courier New" panose="02070309020205020404" pitchFamily="49" charset="0"/>
              <a:buChar char="o"/>
            </a:pPr>
            <a:r>
              <a:rPr lang="en-GB" sz="2100" dirty="0" smtClean="0"/>
              <a:t>Three earlier phases of this extended contest for overseas mastery included King William’s War (1689–97), Queen Anne’s War (1702–13), and King George’s War (1744–48).</a:t>
            </a:r>
          </a:p>
          <a:p>
            <a:pPr marL="360000" lvl="1" indent="-180000">
              <a:lnSpc>
                <a:spcPct val="134000"/>
              </a:lnSpc>
              <a:spcBef>
                <a:spcPts val="0"/>
              </a:spcBef>
              <a:spcAft>
                <a:spcPts val="600"/>
              </a:spcAft>
            </a:pPr>
            <a:r>
              <a:rPr lang="en-GB" sz="2300" dirty="0" smtClean="0"/>
              <a:t>Primarily </a:t>
            </a:r>
            <a:r>
              <a:rPr lang="en-GB" sz="2300" dirty="0"/>
              <a:t>fought in Europe </a:t>
            </a:r>
            <a:r>
              <a:rPr lang="en-GB" sz="2300" dirty="0" smtClean="0"/>
              <a:t>with two broad coalitions</a:t>
            </a:r>
            <a:r>
              <a:rPr lang="en-GB" sz="2300" dirty="0"/>
              <a:t>:  one was led by the Kingdom of Great </a:t>
            </a:r>
            <a:r>
              <a:rPr lang="en-GB" sz="2300" dirty="0" smtClean="0"/>
              <a:t>Britain, the </a:t>
            </a:r>
            <a:r>
              <a:rPr lang="en-GB" sz="2300" dirty="0"/>
              <a:t>other </a:t>
            </a:r>
            <a:r>
              <a:rPr lang="en-GB" sz="2300" dirty="0" smtClean="0"/>
              <a:t>led </a:t>
            </a:r>
            <a:r>
              <a:rPr lang="en-GB" sz="2300" dirty="0"/>
              <a:t>by the Kingdom of </a:t>
            </a:r>
            <a:r>
              <a:rPr lang="en-GB" sz="2300" dirty="0" smtClean="0"/>
              <a:t>France.</a:t>
            </a:r>
            <a:endParaRPr lang="en-GB" sz="2300" dirty="0"/>
          </a:p>
          <a:p>
            <a:pPr marL="360000" lvl="1" indent="-180000">
              <a:lnSpc>
                <a:spcPct val="134000"/>
              </a:lnSpc>
              <a:spcBef>
                <a:spcPts val="0"/>
              </a:spcBef>
              <a:spcAft>
                <a:spcPts val="600"/>
              </a:spcAft>
            </a:pPr>
            <a:r>
              <a:rPr lang="en-GB" sz="2300" dirty="0" smtClean="0"/>
              <a:t>Fallout </a:t>
            </a:r>
            <a:r>
              <a:rPr lang="en-GB" sz="2300" dirty="0"/>
              <a:t>from this war changed the ultimate control of the vast colonial territory of North America.</a:t>
            </a:r>
          </a:p>
        </p:txBody>
      </p:sp>
      <p:sp>
        <p:nvSpPr>
          <p:cNvPr id="4" name="Slide Number Placeholder 2">
            <a:extLst>
              <a:ext uri="{FF2B5EF4-FFF2-40B4-BE49-F238E27FC236}">
                <a16:creationId xmlns:a16="http://schemas.microsoft.com/office/drawing/2014/main" xmlns="" id="{725B8ACF-5607-4031-9A46-B325F3CED366}"/>
              </a:ext>
            </a:extLst>
          </p:cNvPr>
          <p:cNvSpPr>
            <a:spLocks noGrp="1"/>
          </p:cNvSpPr>
          <p:nvPr>
            <p:ph type="sldNum" sz="quarter" idx="12"/>
          </p:nvPr>
        </p:nvSpPr>
        <p:spPr>
          <a:xfrm>
            <a:off x="8610600" y="6356350"/>
            <a:ext cx="2743200" cy="365125"/>
          </a:xfrm>
        </p:spPr>
        <p:txBody>
          <a:bodyPr/>
          <a:lstStyle/>
          <a:p>
            <a:fld id="{8A991170-5FE4-456B-90BB-88204C41C78C}" type="slidenum">
              <a:rPr lang="en-GB" smtClean="0"/>
              <a:t>3</a:t>
            </a:fld>
            <a:endParaRPr lang="en-GB" dirty="0"/>
          </a:p>
        </p:txBody>
      </p:sp>
    </p:spTree>
    <p:extLst>
      <p:ext uri="{BB962C8B-B14F-4D97-AF65-F5344CB8AC3E}">
        <p14:creationId xmlns:p14="http://schemas.microsoft.com/office/powerpoint/2010/main" val="1738390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9096"/>
          </a:xfrm>
        </p:spPr>
        <p:txBody>
          <a:bodyPr>
            <a:normAutofit/>
          </a:bodyPr>
          <a:lstStyle/>
          <a:p>
            <a:r>
              <a:rPr lang="en-GB" sz="3600" b="1" dirty="0">
                <a:latin typeface="+mn-lt"/>
              </a:rPr>
              <a:t>The Seven Years War  &gt; The French and Indian War</a:t>
            </a:r>
          </a:p>
        </p:txBody>
      </p:sp>
      <p:sp>
        <p:nvSpPr>
          <p:cNvPr id="3" name="Content Placeholder 2"/>
          <p:cNvSpPr>
            <a:spLocks noGrp="1"/>
          </p:cNvSpPr>
          <p:nvPr>
            <p:ph idx="1"/>
          </p:nvPr>
        </p:nvSpPr>
        <p:spPr>
          <a:xfrm>
            <a:off x="838200" y="1362556"/>
            <a:ext cx="10515600" cy="4993794"/>
          </a:xfrm>
        </p:spPr>
        <p:txBody>
          <a:bodyPr>
            <a:normAutofit fontScale="77500" lnSpcReduction="20000"/>
          </a:bodyPr>
          <a:lstStyle/>
          <a:p>
            <a:pPr marL="180000" indent="-180000">
              <a:lnSpc>
                <a:spcPct val="114000"/>
              </a:lnSpc>
              <a:spcBef>
                <a:spcPts val="0"/>
              </a:spcBef>
              <a:spcAft>
                <a:spcPts val="600"/>
              </a:spcAft>
            </a:pPr>
            <a:r>
              <a:rPr lang="en-GB" sz="3100" b="1" dirty="0"/>
              <a:t>The French and Indian War (1756 and 1763)</a:t>
            </a:r>
          </a:p>
          <a:p>
            <a:pPr marL="180000" indent="-180000">
              <a:lnSpc>
                <a:spcPct val="134000"/>
              </a:lnSpc>
              <a:spcBef>
                <a:spcPts val="0"/>
              </a:spcBef>
              <a:spcAft>
                <a:spcPts val="600"/>
              </a:spcAft>
            </a:pPr>
            <a:endParaRPr lang="en-GB" sz="2300" dirty="0"/>
          </a:p>
          <a:p>
            <a:pPr marL="360000" indent="-180000">
              <a:lnSpc>
                <a:spcPct val="134000"/>
              </a:lnSpc>
              <a:spcBef>
                <a:spcPts val="0"/>
              </a:spcBef>
              <a:spcAft>
                <a:spcPts val="600"/>
              </a:spcAft>
            </a:pPr>
            <a:r>
              <a:rPr lang="en-GB" sz="2300" dirty="0"/>
              <a:t>Fought between France and Great Britain </a:t>
            </a:r>
            <a:r>
              <a:rPr lang="en-GB" sz="2300" dirty="0" smtClean="0"/>
              <a:t>– it </a:t>
            </a:r>
            <a:r>
              <a:rPr lang="en-GB" sz="2300" dirty="0"/>
              <a:t>was the American (colonial) phase of the Seven Years’ War.</a:t>
            </a:r>
          </a:p>
          <a:p>
            <a:pPr marL="360000" indent="-180000">
              <a:lnSpc>
                <a:spcPct val="134000"/>
              </a:lnSpc>
              <a:spcBef>
                <a:spcPts val="0"/>
              </a:spcBef>
              <a:spcAft>
                <a:spcPts val="600"/>
              </a:spcAft>
            </a:pPr>
            <a:r>
              <a:rPr lang="en-GB" sz="2300" dirty="0"/>
              <a:t>Struggle between the French and English over colonial territory and wealth.</a:t>
            </a:r>
          </a:p>
          <a:p>
            <a:pPr marL="360000" indent="-180000">
              <a:lnSpc>
                <a:spcPct val="134000"/>
              </a:lnSpc>
              <a:spcBef>
                <a:spcPts val="0"/>
              </a:spcBef>
              <a:spcAft>
                <a:spcPts val="600"/>
              </a:spcAft>
            </a:pPr>
            <a:r>
              <a:rPr lang="en-GB" sz="2300" dirty="0"/>
              <a:t>The biggest issue was whether the upper Ohio River valley was a part of the British Empire, and therefore open for trade and settlement by Virginians and Pennsylvanians, or part of the French Empire.</a:t>
            </a:r>
          </a:p>
          <a:p>
            <a:pPr marL="360000" indent="-180000">
              <a:lnSpc>
                <a:spcPct val="134000"/>
              </a:lnSpc>
              <a:spcBef>
                <a:spcPts val="0"/>
              </a:spcBef>
              <a:spcAft>
                <a:spcPts val="600"/>
              </a:spcAft>
            </a:pPr>
            <a:r>
              <a:rPr lang="en-GB" sz="2300" dirty="0"/>
              <a:t>Behind this issue loomed an infinitely larger one:  Which national culture was to dominate the heart of North America.  English settlers were the majority in the coveted area, but French exploration, trade, and alliances with Native Americans predominated.</a:t>
            </a:r>
          </a:p>
          <a:p>
            <a:pPr marL="360000" indent="-180000">
              <a:lnSpc>
                <a:spcPct val="134000"/>
              </a:lnSpc>
              <a:spcBef>
                <a:spcPts val="0"/>
              </a:spcBef>
              <a:spcAft>
                <a:spcPts val="600"/>
              </a:spcAft>
            </a:pPr>
            <a:r>
              <a:rPr lang="en-GB" sz="2300" dirty="0" smtClean="0"/>
              <a:t>The </a:t>
            </a:r>
            <a:r>
              <a:rPr lang="en-GB" sz="2300" dirty="0"/>
              <a:t>French and Indian War </a:t>
            </a:r>
            <a:r>
              <a:rPr lang="en-GB" sz="2300" dirty="0" smtClean="0"/>
              <a:t>was the </a:t>
            </a:r>
            <a:r>
              <a:rPr lang="en-GB" sz="2300" dirty="0"/>
              <a:t>American theatre of the worldwide Seven Years' War; however, in the </a:t>
            </a:r>
            <a:r>
              <a:rPr lang="en-GB" sz="2300" dirty="0" smtClean="0"/>
              <a:t>colonies</a:t>
            </a:r>
            <a:r>
              <a:rPr lang="en-GB" sz="2300" dirty="0"/>
              <a:t>, the French and Indian War is viewed as a singular conflict which was not associated with any European war.</a:t>
            </a:r>
          </a:p>
          <a:p>
            <a:pPr marL="360000" indent="-180000">
              <a:lnSpc>
                <a:spcPct val="134000"/>
              </a:lnSpc>
              <a:spcBef>
                <a:spcPts val="0"/>
              </a:spcBef>
              <a:spcAft>
                <a:spcPts val="600"/>
              </a:spcAft>
            </a:pPr>
            <a:r>
              <a:rPr lang="en-GB" sz="2300" dirty="0"/>
              <a:t>French Canadians call it </a:t>
            </a:r>
            <a:r>
              <a:rPr lang="en-GB" sz="2300" b="1" dirty="0"/>
              <a:t>Guerre de la Conquête</a:t>
            </a:r>
            <a:r>
              <a:rPr lang="en-GB" sz="2300" dirty="0"/>
              <a:t> ("War of the Conquest").</a:t>
            </a:r>
          </a:p>
          <a:p>
            <a:pPr marL="360000" indent="-180000">
              <a:lnSpc>
                <a:spcPct val="134000"/>
              </a:lnSpc>
              <a:spcBef>
                <a:spcPts val="0"/>
              </a:spcBef>
              <a:spcAft>
                <a:spcPts val="600"/>
              </a:spcAft>
            </a:pPr>
            <a:endParaRPr lang="en-GB" sz="2300" dirty="0"/>
          </a:p>
        </p:txBody>
      </p:sp>
      <p:sp>
        <p:nvSpPr>
          <p:cNvPr id="5" name="Slide Number Placeholder 2">
            <a:extLst>
              <a:ext uri="{FF2B5EF4-FFF2-40B4-BE49-F238E27FC236}">
                <a16:creationId xmlns:a16="http://schemas.microsoft.com/office/drawing/2014/main" xmlns="" id="{75866F23-B51B-446F-8CA5-FCD36F948FE8}"/>
              </a:ext>
            </a:extLst>
          </p:cNvPr>
          <p:cNvSpPr>
            <a:spLocks noGrp="1"/>
          </p:cNvSpPr>
          <p:nvPr>
            <p:ph type="sldNum" sz="quarter" idx="12"/>
          </p:nvPr>
        </p:nvSpPr>
        <p:spPr>
          <a:xfrm>
            <a:off x="8610600" y="6356350"/>
            <a:ext cx="2743200" cy="365125"/>
          </a:xfrm>
        </p:spPr>
        <p:txBody>
          <a:bodyPr/>
          <a:lstStyle/>
          <a:p>
            <a:r>
              <a:rPr lang="en-GB" dirty="0" smtClean="0"/>
              <a:t>4</a:t>
            </a:r>
            <a:endParaRPr lang="en-GB" dirty="0"/>
          </a:p>
        </p:txBody>
      </p:sp>
    </p:spTree>
    <p:extLst>
      <p:ext uri="{BB962C8B-B14F-4D97-AF65-F5344CB8AC3E}">
        <p14:creationId xmlns:p14="http://schemas.microsoft.com/office/powerpoint/2010/main" val="3632285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8F6388-0D44-470A-A8A6-FBDA26102880}"/>
              </a:ext>
            </a:extLst>
          </p:cNvPr>
          <p:cNvSpPr>
            <a:spLocks noGrp="1"/>
          </p:cNvSpPr>
          <p:nvPr>
            <p:ph type="title"/>
          </p:nvPr>
        </p:nvSpPr>
        <p:spPr>
          <a:xfrm>
            <a:off x="838200" y="78318"/>
            <a:ext cx="10515600" cy="1325563"/>
          </a:xfrm>
        </p:spPr>
        <p:txBody>
          <a:bodyPr>
            <a:normAutofit/>
          </a:bodyPr>
          <a:lstStyle/>
          <a:p>
            <a:r>
              <a:rPr lang="en-GB" sz="3600" b="1" dirty="0">
                <a:latin typeface="+mn-lt"/>
              </a:rPr>
              <a:t>Anglo-French Wars</a:t>
            </a:r>
          </a:p>
        </p:txBody>
      </p:sp>
      <p:sp>
        <p:nvSpPr>
          <p:cNvPr id="3" name="Content Placeholder 2">
            <a:extLst>
              <a:ext uri="{FF2B5EF4-FFF2-40B4-BE49-F238E27FC236}">
                <a16:creationId xmlns:a16="http://schemas.microsoft.com/office/drawing/2014/main" xmlns="" id="{80338E3B-5723-4C67-8020-6D6028C7C334}"/>
              </a:ext>
            </a:extLst>
          </p:cNvPr>
          <p:cNvSpPr>
            <a:spLocks noGrp="1"/>
          </p:cNvSpPr>
          <p:nvPr>
            <p:ph idx="1"/>
          </p:nvPr>
        </p:nvSpPr>
        <p:spPr>
          <a:xfrm>
            <a:off x="521208" y="1411096"/>
            <a:ext cx="5489448" cy="4404857"/>
          </a:xfrm>
        </p:spPr>
        <p:txBody>
          <a:bodyPr>
            <a:noAutofit/>
          </a:bodyPr>
          <a:lstStyle/>
          <a:p>
            <a:pPr marL="0" indent="0">
              <a:lnSpc>
                <a:spcPct val="114000"/>
              </a:lnSpc>
              <a:spcBef>
                <a:spcPts val="0"/>
              </a:spcBef>
              <a:spcAft>
                <a:spcPts val="600"/>
              </a:spcAft>
              <a:buNone/>
            </a:pPr>
            <a:r>
              <a:rPr lang="en-US" sz="1400" b="1" dirty="0"/>
              <a:t>High Middle Age</a:t>
            </a:r>
          </a:p>
          <a:p>
            <a:pPr marL="180000" indent="-180000">
              <a:lnSpc>
                <a:spcPct val="114000"/>
              </a:lnSpc>
              <a:spcBef>
                <a:spcPts val="0"/>
              </a:spcBef>
              <a:spcAft>
                <a:spcPts val="600"/>
              </a:spcAft>
            </a:pPr>
            <a:r>
              <a:rPr lang="en-US" sz="1000" dirty="0"/>
              <a:t>Anglo-French War (1109–1113) – First conflict between the Capetian Dynasty and the House of Normandy</a:t>
            </a:r>
          </a:p>
          <a:p>
            <a:pPr marL="180000" indent="-180000">
              <a:lnSpc>
                <a:spcPct val="114000"/>
              </a:lnSpc>
              <a:spcBef>
                <a:spcPts val="0"/>
              </a:spcBef>
              <a:spcAft>
                <a:spcPts val="600"/>
              </a:spcAft>
            </a:pPr>
            <a:r>
              <a:rPr lang="en-US" sz="1000" dirty="0"/>
              <a:t>Anglo-French War (1116–1119) – Conflict over English possession of Normandy</a:t>
            </a:r>
          </a:p>
          <a:p>
            <a:pPr marL="180000" indent="-180000">
              <a:lnSpc>
                <a:spcPct val="114000"/>
              </a:lnSpc>
              <a:spcBef>
                <a:spcPts val="0"/>
              </a:spcBef>
              <a:spcAft>
                <a:spcPts val="600"/>
              </a:spcAft>
            </a:pPr>
            <a:r>
              <a:rPr lang="en-US" sz="1000" dirty="0"/>
              <a:t>Anglo-French War (1123–1135) – Revolt in northern France that amalgamated into The Anarchy</a:t>
            </a:r>
          </a:p>
          <a:p>
            <a:pPr marL="180000" indent="-180000">
              <a:lnSpc>
                <a:spcPct val="114000"/>
              </a:lnSpc>
              <a:spcBef>
                <a:spcPts val="0"/>
              </a:spcBef>
              <a:spcAft>
                <a:spcPts val="600"/>
              </a:spcAft>
            </a:pPr>
            <a:r>
              <a:rPr lang="en-US" sz="1000" dirty="0"/>
              <a:t>Anglo-French War (1158-1189) – First conflict between the Capetian Dynasty and the House of Plantagenet</a:t>
            </a:r>
          </a:p>
          <a:p>
            <a:pPr marL="180000" indent="-180000">
              <a:lnSpc>
                <a:spcPct val="114000"/>
              </a:lnSpc>
              <a:spcBef>
                <a:spcPts val="0"/>
              </a:spcBef>
              <a:spcAft>
                <a:spcPts val="600"/>
              </a:spcAft>
            </a:pPr>
            <a:r>
              <a:rPr lang="en-US" sz="1000" dirty="0"/>
              <a:t>Anglo-French War (1193–1199) – Conflict between King Richard the Lionheart and King Philip Augustus</a:t>
            </a:r>
          </a:p>
          <a:p>
            <a:pPr marL="180000" indent="-180000">
              <a:lnSpc>
                <a:spcPct val="114000"/>
              </a:lnSpc>
              <a:spcBef>
                <a:spcPts val="0"/>
              </a:spcBef>
              <a:spcAft>
                <a:spcPts val="600"/>
              </a:spcAft>
            </a:pPr>
            <a:r>
              <a:rPr lang="en-US" sz="1000" dirty="0"/>
              <a:t>Anglo-French War (1202–1204) – French invasion of Normandy</a:t>
            </a:r>
          </a:p>
          <a:p>
            <a:pPr marL="180000" indent="-180000">
              <a:lnSpc>
                <a:spcPct val="114000"/>
              </a:lnSpc>
              <a:spcBef>
                <a:spcPts val="0"/>
              </a:spcBef>
              <a:spcAft>
                <a:spcPts val="600"/>
              </a:spcAft>
            </a:pPr>
            <a:r>
              <a:rPr lang="en-US" sz="1000" dirty="0"/>
              <a:t>Anglo-French War (1213–14) – Conflict between King Philip Augustus and King John of England</a:t>
            </a:r>
          </a:p>
          <a:p>
            <a:pPr marL="180000" indent="-180000">
              <a:lnSpc>
                <a:spcPct val="114000"/>
              </a:lnSpc>
              <a:spcBef>
                <a:spcPts val="0"/>
              </a:spcBef>
              <a:spcAft>
                <a:spcPts val="600"/>
              </a:spcAft>
            </a:pPr>
            <a:r>
              <a:rPr lang="en-US" sz="1000" dirty="0"/>
              <a:t>French intervention in England (1215–1217) – part of the First Barons War</a:t>
            </a:r>
          </a:p>
          <a:p>
            <a:pPr marL="180000" indent="-180000">
              <a:lnSpc>
                <a:spcPct val="114000"/>
              </a:lnSpc>
              <a:spcBef>
                <a:spcPts val="0"/>
              </a:spcBef>
              <a:spcAft>
                <a:spcPts val="600"/>
              </a:spcAft>
            </a:pPr>
            <a:r>
              <a:rPr lang="en-US" sz="1000" dirty="0"/>
              <a:t>Anglo-French War (1224) – known as the Poitou War</a:t>
            </a:r>
          </a:p>
          <a:p>
            <a:pPr marL="180000" indent="-180000">
              <a:lnSpc>
                <a:spcPct val="114000"/>
              </a:lnSpc>
              <a:spcBef>
                <a:spcPts val="0"/>
              </a:spcBef>
              <a:spcAft>
                <a:spcPts val="600"/>
              </a:spcAft>
            </a:pPr>
            <a:r>
              <a:rPr lang="en-US" sz="1000" dirty="0"/>
              <a:t>Anglo-French War (1242–43) – known as the Saintonge War</a:t>
            </a:r>
          </a:p>
          <a:p>
            <a:pPr marL="0" indent="0">
              <a:lnSpc>
                <a:spcPct val="114000"/>
              </a:lnSpc>
              <a:spcBef>
                <a:spcPts val="0"/>
              </a:spcBef>
              <a:spcAft>
                <a:spcPts val="600"/>
              </a:spcAft>
              <a:buNone/>
            </a:pPr>
            <a:r>
              <a:rPr lang="en-US" sz="1400" b="1" dirty="0"/>
              <a:t>Late Middle Ages</a:t>
            </a:r>
          </a:p>
          <a:p>
            <a:pPr marL="180000" indent="-180000">
              <a:lnSpc>
                <a:spcPct val="114000"/>
              </a:lnSpc>
              <a:spcBef>
                <a:spcPts val="0"/>
              </a:spcBef>
              <a:spcAft>
                <a:spcPts val="600"/>
              </a:spcAft>
            </a:pPr>
            <a:r>
              <a:rPr lang="en-US" sz="1000" dirty="0"/>
              <a:t>Anglo-French War (1294-1303) – known as the Guyenne War</a:t>
            </a:r>
          </a:p>
          <a:p>
            <a:pPr marL="180000" indent="-180000">
              <a:lnSpc>
                <a:spcPct val="114000"/>
              </a:lnSpc>
              <a:spcBef>
                <a:spcPts val="0"/>
              </a:spcBef>
              <a:spcAft>
                <a:spcPts val="600"/>
              </a:spcAft>
            </a:pPr>
            <a:r>
              <a:rPr lang="en-US" sz="1000" dirty="0"/>
              <a:t>Anglo-French War (1324) – War of Saint-Sardos</a:t>
            </a:r>
          </a:p>
          <a:p>
            <a:pPr marL="180000" indent="-180000">
              <a:lnSpc>
                <a:spcPct val="114000"/>
              </a:lnSpc>
              <a:spcBef>
                <a:spcPts val="0"/>
              </a:spcBef>
              <a:spcAft>
                <a:spcPts val="600"/>
              </a:spcAft>
            </a:pPr>
            <a:r>
              <a:rPr lang="en-US" sz="1000" dirty="0"/>
              <a:t>Hundred Years' War (1337–1453) – Series of conflicts which lasted 116 years</a:t>
            </a:r>
          </a:p>
          <a:p>
            <a:pPr marL="180000" indent="-180000">
              <a:lnSpc>
                <a:spcPct val="114000"/>
              </a:lnSpc>
              <a:spcBef>
                <a:spcPts val="0"/>
              </a:spcBef>
              <a:spcAft>
                <a:spcPts val="600"/>
              </a:spcAft>
            </a:pPr>
            <a:r>
              <a:rPr lang="en-US" sz="1000" dirty="0"/>
              <a:t>Anglo-French War (1496–1498) – part of the Italian War of 1494–1498</a:t>
            </a:r>
            <a:endParaRPr lang="en-GB" sz="1000" dirty="0"/>
          </a:p>
        </p:txBody>
      </p:sp>
      <p:sp>
        <p:nvSpPr>
          <p:cNvPr id="4" name="TextBox 3">
            <a:extLst>
              <a:ext uri="{FF2B5EF4-FFF2-40B4-BE49-F238E27FC236}">
                <a16:creationId xmlns:a16="http://schemas.microsoft.com/office/drawing/2014/main" xmlns="" id="{9D9A3228-52F1-4DEB-AD73-AD65C3A73E81}"/>
              </a:ext>
            </a:extLst>
          </p:cNvPr>
          <p:cNvSpPr txBox="1"/>
          <p:nvPr/>
        </p:nvSpPr>
        <p:spPr>
          <a:xfrm>
            <a:off x="6010656" y="1401268"/>
            <a:ext cx="5998464" cy="5326715"/>
          </a:xfrm>
          <a:prstGeom prst="rect">
            <a:avLst/>
          </a:prstGeom>
          <a:noFill/>
        </p:spPr>
        <p:txBody>
          <a:bodyPr wrap="square" rtlCol="0">
            <a:spAutoFit/>
          </a:bodyPr>
          <a:lstStyle/>
          <a:p>
            <a:pPr>
              <a:lnSpc>
                <a:spcPct val="114000"/>
              </a:lnSpc>
              <a:spcBef>
                <a:spcPts val="0"/>
              </a:spcBef>
              <a:spcAft>
                <a:spcPts val="600"/>
              </a:spcAft>
            </a:pPr>
            <a:r>
              <a:rPr lang="en-US" sz="1400" b="1" dirty="0"/>
              <a:t>Modern period</a:t>
            </a:r>
          </a:p>
          <a:p>
            <a:pPr>
              <a:lnSpc>
                <a:spcPct val="114000"/>
              </a:lnSpc>
              <a:spcBef>
                <a:spcPts val="0"/>
              </a:spcBef>
              <a:spcAft>
                <a:spcPts val="600"/>
              </a:spcAft>
            </a:pPr>
            <a:r>
              <a:rPr lang="en-US" sz="1400" b="1" dirty="0"/>
              <a:t>Early modern period</a:t>
            </a:r>
          </a:p>
          <a:p>
            <a:pPr>
              <a:lnSpc>
                <a:spcPct val="114000"/>
              </a:lnSpc>
              <a:spcBef>
                <a:spcPts val="0"/>
              </a:spcBef>
              <a:spcAft>
                <a:spcPts val="600"/>
              </a:spcAft>
            </a:pPr>
            <a:r>
              <a:rPr lang="en-US" sz="1400" b="1" dirty="0"/>
              <a:t>1500’s and 1600’s</a:t>
            </a:r>
          </a:p>
          <a:p>
            <a:pPr marL="180000" indent="-180000">
              <a:lnSpc>
                <a:spcPct val="114000"/>
              </a:lnSpc>
              <a:spcAft>
                <a:spcPts val="600"/>
              </a:spcAft>
              <a:buFont typeface="Arial" panose="020B0604020202020204" pitchFamily="34" charset="0"/>
              <a:buChar char="•"/>
            </a:pPr>
            <a:r>
              <a:rPr lang="en-US" sz="1000" dirty="0"/>
              <a:t>Anglo-French War (1512–1514) – part of the War of the League of Cambrai</a:t>
            </a:r>
          </a:p>
          <a:p>
            <a:pPr marL="180000" indent="-180000">
              <a:lnSpc>
                <a:spcPct val="114000"/>
              </a:lnSpc>
              <a:spcAft>
                <a:spcPts val="600"/>
              </a:spcAft>
              <a:buFont typeface="Arial" panose="020B0604020202020204" pitchFamily="34" charset="0"/>
              <a:buChar char="•"/>
            </a:pPr>
            <a:r>
              <a:rPr lang="en-US" sz="1000" dirty="0"/>
              <a:t>Anglo-French War (1522–1526) – part of the Italian War of 1521–1526</a:t>
            </a:r>
          </a:p>
          <a:p>
            <a:pPr marL="180000" indent="-180000">
              <a:lnSpc>
                <a:spcPct val="114000"/>
              </a:lnSpc>
              <a:spcAft>
                <a:spcPts val="600"/>
              </a:spcAft>
              <a:buFont typeface="Arial" panose="020B0604020202020204" pitchFamily="34" charset="0"/>
              <a:buChar char="•"/>
            </a:pPr>
            <a:r>
              <a:rPr lang="en-US" sz="1000" dirty="0"/>
              <a:t>Anglo-French War (1542–1546) – part of the Italian War of 1542–1546</a:t>
            </a:r>
          </a:p>
          <a:p>
            <a:pPr marL="180000" indent="-180000">
              <a:lnSpc>
                <a:spcPct val="114000"/>
              </a:lnSpc>
              <a:spcAft>
                <a:spcPts val="600"/>
              </a:spcAft>
              <a:buFont typeface="Arial" panose="020B0604020202020204" pitchFamily="34" charset="0"/>
              <a:buChar char="•"/>
            </a:pPr>
            <a:r>
              <a:rPr lang="en-US" sz="1000" dirty="0"/>
              <a:t>Anglo-French War (1557–1559) – part of the Italian War of 1551–1559</a:t>
            </a:r>
          </a:p>
          <a:p>
            <a:pPr marL="180000" indent="-180000">
              <a:lnSpc>
                <a:spcPct val="114000"/>
              </a:lnSpc>
              <a:spcAft>
                <a:spcPts val="600"/>
              </a:spcAft>
              <a:buFont typeface="Arial" panose="020B0604020202020204" pitchFamily="34" charset="0"/>
              <a:buChar char="•"/>
            </a:pPr>
            <a:r>
              <a:rPr lang="en-US" sz="1000" dirty="0"/>
              <a:t>Anglo-French War (1627–1629) – English intervention during the Huguenot rebellions</a:t>
            </a:r>
          </a:p>
          <a:p>
            <a:pPr marL="180000" indent="-180000">
              <a:lnSpc>
                <a:spcPct val="114000"/>
              </a:lnSpc>
              <a:spcAft>
                <a:spcPts val="600"/>
              </a:spcAft>
              <a:buFont typeface="Arial" panose="020B0604020202020204" pitchFamily="34" charset="0"/>
              <a:buChar char="•"/>
            </a:pPr>
            <a:r>
              <a:rPr lang="en-US" sz="1000" dirty="0"/>
              <a:t>Anglo-French War (1666–67) – minor corollary of the Second Anglo-Dutch War</a:t>
            </a:r>
          </a:p>
          <a:p>
            <a:pPr marL="180000" indent="-180000">
              <a:lnSpc>
                <a:spcPct val="114000"/>
              </a:lnSpc>
              <a:spcAft>
                <a:spcPts val="600"/>
              </a:spcAft>
              <a:buFont typeface="Arial" panose="020B0604020202020204" pitchFamily="34" charset="0"/>
              <a:buChar char="•"/>
            </a:pPr>
            <a:r>
              <a:rPr lang="en-US" sz="1000" dirty="0"/>
              <a:t>Nine Years' War (1689–1697) – includes King William's War and Williamite War</a:t>
            </a:r>
          </a:p>
          <a:p>
            <a:pPr>
              <a:lnSpc>
                <a:spcPct val="114000"/>
              </a:lnSpc>
              <a:spcBef>
                <a:spcPts val="0"/>
              </a:spcBef>
              <a:spcAft>
                <a:spcPts val="600"/>
              </a:spcAft>
            </a:pPr>
            <a:r>
              <a:rPr lang="en-US" sz="1400" b="1" dirty="0"/>
              <a:t>1700’s</a:t>
            </a:r>
          </a:p>
          <a:p>
            <a:pPr marL="180000" indent="-180000">
              <a:lnSpc>
                <a:spcPct val="114000"/>
              </a:lnSpc>
              <a:spcAft>
                <a:spcPts val="600"/>
              </a:spcAft>
              <a:buFont typeface="Arial" panose="020B0604020202020204" pitchFamily="34" charset="0"/>
              <a:buChar char="•"/>
            </a:pPr>
            <a:r>
              <a:rPr lang="en-US" sz="1000" dirty="0"/>
              <a:t>War of the Spanish Succession (1702–1713) – includes Queen Anne's War</a:t>
            </a:r>
          </a:p>
          <a:p>
            <a:pPr marL="180000" indent="-180000">
              <a:lnSpc>
                <a:spcPct val="114000"/>
              </a:lnSpc>
              <a:spcAft>
                <a:spcPts val="600"/>
              </a:spcAft>
              <a:buFont typeface="Arial" panose="020B0604020202020204" pitchFamily="34" charset="0"/>
              <a:buChar char="•"/>
            </a:pPr>
            <a:r>
              <a:rPr lang="en-US" sz="1000" dirty="0"/>
              <a:t>War of the Austrian Succession (1744–1748) – includes King George's War</a:t>
            </a:r>
          </a:p>
          <a:p>
            <a:pPr marL="180000" indent="-180000">
              <a:lnSpc>
                <a:spcPct val="114000"/>
              </a:lnSpc>
              <a:spcAft>
                <a:spcPts val="600"/>
              </a:spcAft>
              <a:buFont typeface="Arial" panose="020B0604020202020204" pitchFamily="34" charset="0"/>
              <a:buChar char="•"/>
            </a:pPr>
            <a:r>
              <a:rPr lang="en-US" sz="1000" dirty="0"/>
              <a:t>Carnatic Wars (1746–1763) – Colonial conflicts in India</a:t>
            </a:r>
          </a:p>
          <a:p>
            <a:pPr marL="180000" indent="-180000">
              <a:lnSpc>
                <a:spcPct val="114000"/>
              </a:lnSpc>
              <a:spcAft>
                <a:spcPts val="600"/>
              </a:spcAft>
              <a:buFont typeface="Arial" panose="020B0604020202020204" pitchFamily="34" charset="0"/>
              <a:buChar char="•"/>
            </a:pPr>
            <a:r>
              <a:rPr lang="en-US" sz="1000" dirty="0"/>
              <a:t>Anglo-French War (1756–1763) – Part of the Seven Years' War; includes the French and Indian War</a:t>
            </a:r>
          </a:p>
          <a:p>
            <a:pPr marL="180000" indent="-180000">
              <a:lnSpc>
                <a:spcPct val="114000"/>
              </a:lnSpc>
              <a:spcAft>
                <a:spcPts val="600"/>
              </a:spcAft>
              <a:buFont typeface="Arial" panose="020B0604020202020204" pitchFamily="34" charset="0"/>
              <a:buChar char="•"/>
            </a:pPr>
            <a:r>
              <a:rPr lang="en-US" sz="1000" dirty="0"/>
              <a:t>Anglo-French War (1778–1783) – part of the American Revolutionary War; includes the Fourth Anglo-Dutch War</a:t>
            </a:r>
          </a:p>
          <a:p>
            <a:pPr marL="180000" indent="-180000">
              <a:lnSpc>
                <a:spcPct val="114000"/>
              </a:lnSpc>
              <a:spcAft>
                <a:spcPts val="600"/>
              </a:spcAft>
              <a:buFont typeface="Arial" panose="020B0604020202020204" pitchFamily="34" charset="0"/>
              <a:buChar char="•"/>
            </a:pPr>
            <a:r>
              <a:rPr lang="en-US" sz="1000" dirty="0"/>
              <a:t>Anglo-French War (1793–1802) – part of the French Revolutionary Wars</a:t>
            </a:r>
          </a:p>
          <a:p>
            <a:pPr>
              <a:lnSpc>
                <a:spcPct val="114000"/>
              </a:lnSpc>
              <a:spcBef>
                <a:spcPts val="0"/>
              </a:spcBef>
              <a:spcAft>
                <a:spcPts val="600"/>
              </a:spcAft>
            </a:pPr>
            <a:r>
              <a:rPr lang="en-US" sz="1400" b="1" dirty="0"/>
              <a:t>Late modern period</a:t>
            </a:r>
          </a:p>
          <a:p>
            <a:pPr marL="180000" indent="-180000">
              <a:lnSpc>
                <a:spcPct val="114000"/>
              </a:lnSpc>
              <a:spcBef>
                <a:spcPts val="0"/>
              </a:spcBef>
              <a:spcAft>
                <a:spcPts val="600"/>
              </a:spcAft>
              <a:buFont typeface="Arial" panose="020B0604020202020204" pitchFamily="34" charset="0"/>
              <a:buChar char="•"/>
            </a:pPr>
            <a:r>
              <a:rPr lang="en-US" sz="1000" dirty="0"/>
              <a:t>Anglo-French War (1803–1815) – part of the Napoleonic Wars</a:t>
            </a:r>
            <a:endParaRPr lang="en-GB" sz="1000" dirty="0"/>
          </a:p>
        </p:txBody>
      </p:sp>
      <p:sp>
        <p:nvSpPr>
          <p:cNvPr id="5" name="Slide Number Placeholder 2">
            <a:extLst>
              <a:ext uri="{FF2B5EF4-FFF2-40B4-BE49-F238E27FC236}">
                <a16:creationId xmlns:a16="http://schemas.microsoft.com/office/drawing/2014/main" xmlns="" id="{AE3C5EC7-762F-4836-AF87-1F29589D26CE}"/>
              </a:ext>
            </a:extLst>
          </p:cNvPr>
          <p:cNvSpPr>
            <a:spLocks noGrp="1"/>
          </p:cNvSpPr>
          <p:nvPr>
            <p:ph type="sldNum" sz="quarter" idx="12"/>
          </p:nvPr>
        </p:nvSpPr>
        <p:spPr>
          <a:xfrm>
            <a:off x="8610600" y="6356350"/>
            <a:ext cx="2743200" cy="365125"/>
          </a:xfrm>
        </p:spPr>
        <p:txBody>
          <a:bodyPr/>
          <a:lstStyle/>
          <a:p>
            <a:fld id="{8A991170-5FE4-456B-90BB-88204C41C78C}" type="slidenum">
              <a:rPr lang="en-GB" smtClean="0"/>
              <a:t>5</a:t>
            </a:fld>
            <a:endParaRPr lang="en-GB" dirty="0"/>
          </a:p>
        </p:txBody>
      </p:sp>
    </p:spTree>
    <p:extLst>
      <p:ext uri="{BB962C8B-B14F-4D97-AF65-F5344CB8AC3E}">
        <p14:creationId xmlns:p14="http://schemas.microsoft.com/office/powerpoint/2010/main" val="1394082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D0E38FC-2101-458C-8387-7D246A3D4E95}"/>
              </a:ext>
            </a:extLst>
          </p:cNvPr>
          <p:cNvSpPr>
            <a:spLocks noGrp="1"/>
          </p:cNvSpPr>
          <p:nvPr>
            <p:ph idx="1"/>
          </p:nvPr>
        </p:nvSpPr>
        <p:spPr>
          <a:xfrm>
            <a:off x="838200" y="5995897"/>
            <a:ext cx="10515600" cy="498058"/>
          </a:xfrm>
        </p:spPr>
        <p:txBody>
          <a:bodyPr/>
          <a:lstStyle/>
          <a:p>
            <a:pPr marL="0" indent="0" algn="ctr">
              <a:buNone/>
            </a:pPr>
            <a:r>
              <a:rPr lang="en-GB" dirty="0"/>
              <a:t>1755 – The way </a:t>
            </a:r>
            <a:r>
              <a:rPr lang="en-GB" dirty="0" smtClean="0"/>
              <a:t>colonies viewed the </a:t>
            </a:r>
            <a:r>
              <a:rPr lang="en-GB" dirty="0"/>
              <a:t>‘west’</a:t>
            </a:r>
          </a:p>
        </p:txBody>
      </p:sp>
      <p:pic>
        <p:nvPicPr>
          <p:cNvPr id="4" name="Picture 3">
            <a:extLst>
              <a:ext uri="{FF2B5EF4-FFF2-40B4-BE49-F238E27FC236}">
                <a16:creationId xmlns:a16="http://schemas.microsoft.com/office/drawing/2014/main" xmlns="" id="{39D5BFBD-2905-4542-A5D9-E8B52234C92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993" y="219456"/>
            <a:ext cx="8510014" cy="5622416"/>
          </a:xfrm>
          <a:prstGeom prst="rect">
            <a:avLst/>
          </a:prstGeom>
          <a:noFill/>
          <a:ln>
            <a:noFill/>
          </a:ln>
        </p:spPr>
      </p:pic>
      <p:sp>
        <p:nvSpPr>
          <p:cNvPr id="5" name="Slide Number Placeholder 2">
            <a:extLst>
              <a:ext uri="{FF2B5EF4-FFF2-40B4-BE49-F238E27FC236}">
                <a16:creationId xmlns:a16="http://schemas.microsoft.com/office/drawing/2014/main" xmlns="" id="{75866F23-B51B-446F-8CA5-FCD36F948FE8}"/>
              </a:ext>
            </a:extLst>
          </p:cNvPr>
          <p:cNvSpPr>
            <a:spLocks noGrp="1"/>
          </p:cNvSpPr>
          <p:nvPr>
            <p:ph type="sldNum" sz="quarter" idx="12"/>
          </p:nvPr>
        </p:nvSpPr>
        <p:spPr>
          <a:xfrm>
            <a:off x="8610600" y="6356350"/>
            <a:ext cx="2743200" cy="365125"/>
          </a:xfrm>
        </p:spPr>
        <p:txBody>
          <a:bodyPr/>
          <a:lstStyle/>
          <a:p>
            <a:fld id="{8A991170-5FE4-456B-90BB-88204C41C78C}" type="slidenum">
              <a:rPr lang="en-GB" smtClean="0"/>
              <a:t>6</a:t>
            </a:fld>
            <a:endParaRPr lang="en-GB" dirty="0"/>
          </a:p>
        </p:txBody>
      </p:sp>
    </p:spTree>
    <p:extLst>
      <p:ext uri="{BB962C8B-B14F-4D97-AF65-F5344CB8AC3E}">
        <p14:creationId xmlns:p14="http://schemas.microsoft.com/office/powerpoint/2010/main" val="2867343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BB421B2-A819-40E0-B7F5-90FFD15D6E1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66203" y="750570"/>
            <a:ext cx="4314825" cy="5600700"/>
          </a:xfrm>
          <a:prstGeom prst="rect">
            <a:avLst/>
          </a:prstGeom>
          <a:noFill/>
          <a:ln>
            <a:noFill/>
          </a:ln>
        </p:spPr>
      </p:pic>
      <p:sp>
        <p:nvSpPr>
          <p:cNvPr id="5" name="TextBox 4">
            <a:extLst>
              <a:ext uri="{FF2B5EF4-FFF2-40B4-BE49-F238E27FC236}">
                <a16:creationId xmlns:a16="http://schemas.microsoft.com/office/drawing/2014/main" xmlns="" id="{1BF58A84-7235-48EE-88A5-85932B5F85D5}"/>
              </a:ext>
            </a:extLst>
          </p:cNvPr>
          <p:cNvSpPr txBox="1"/>
          <p:nvPr/>
        </p:nvSpPr>
        <p:spPr>
          <a:xfrm>
            <a:off x="5653668" y="947855"/>
            <a:ext cx="6086085" cy="3970318"/>
          </a:xfrm>
          <a:prstGeom prst="rect">
            <a:avLst/>
          </a:prstGeom>
          <a:noFill/>
        </p:spPr>
        <p:txBody>
          <a:bodyPr wrap="square" rtlCol="0">
            <a:spAutoFit/>
          </a:bodyPr>
          <a:lstStyle/>
          <a:p>
            <a:r>
              <a:rPr lang="en-GB" dirty="0"/>
              <a:t>Conflict between the two colonial powers </a:t>
            </a:r>
            <a:r>
              <a:rPr lang="en-GB" dirty="0" smtClean="0"/>
              <a:t>was </a:t>
            </a:r>
            <a:r>
              <a:rPr lang="en-GB" dirty="0"/>
              <a:t>undoubtedly </a:t>
            </a:r>
            <a:r>
              <a:rPr lang="en-GB" dirty="0" smtClean="0"/>
              <a:t>inevitable</a:t>
            </a:r>
          </a:p>
          <a:p>
            <a:endParaRPr lang="en-GB" dirty="0"/>
          </a:p>
          <a:p>
            <a:r>
              <a:rPr lang="en-GB" dirty="0" smtClean="0"/>
              <a:t>But </a:t>
            </a:r>
            <a:r>
              <a:rPr lang="en-GB" dirty="0"/>
              <a:t>because their areas of trade exploitation were widely separated, that conflict might have been delayed for many </a:t>
            </a:r>
            <a:r>
              <a:rPr lang="en-GB" dirty="0" smtClean="0"/>
              <a:t>years.</a:t>
            </a:r>
          </a:p>
          <a:p>
            <a:endParaRPr lang="en-GB" dirty="0"/>
          </a:p>
          <a:p>
            <a:r>
              <a:rPr lang="en-GB" dirty="0" smtClean="0"/>
              <a:t>However, the </a:t>
            </a:r>
            <a:r>
              <a:rPr lang="en-GB" dirty="0"/>
              <a:t>French forced the issue.</a:t>
            </a:r>
          </a:p>
          <a:p>
            <a:endParaRPr lang="en-GB" dirty="0"/>
          </a:p>
          <a:p>
            <a:r>
              <a:rPr lang="en-GB" dirty="0"/>
              <a:t>They compelled the trading houses in that region to lower the British flags that flew above them</a:t>
            </a:r>
            <a:r>
              <a:rPr lang="en-GB" dirty="0" smtClean="0"/>
              <a:t>.</a:t>
            </a:r>
          </a:p>
          <a:p>
            <a:endParaRPr lang="en-GB" dirty="0"/>
          </a:p>
          <a:p>
            <a:r>
              <a:rPr lang="en-GB" dirty="0" smtClean="0"/>
              <a:t>The </a:t>
            </a:r>
            <a:r>
              <a:rPr lang="en-GB" dirty="0"/>
              <a:t>traders, regarded as trespassers on French lands, were ordered to retreat to the eastern slopes of the Appalachians.</a:t>
            </a:r>
          </a:p>
        </p:txBody>
      </p:sp>
      <p:sp>
        <p:nvSpPr>
          <p:cNvPr id="6" name="Slide Number Placeholder 2">
            <a:extLst>
              <a:ext uri="{FF2B5EF4-FFF2-40B4-BE49-F238E27FC236}">
                <a16:creationId xmlns:a16="http://schemas.microsoft.com/office/drawing/2014/main" xmlns="" id="{E3FC0DEB-6BE1-4B5C-BF70-C76933621CDB}"/>
              </a:ext>
            </a:extLst>
          </p:cNvPr>
          <p:cNvSpPr>
            <a:spLocks noGrp="1"/>
          </p:cNvSpPr>
          <p:nvPr>
            <p:ph type="sldNum" sz="quarter" idx="12"/>
          </p:nvPr>
        </p:nvSpPr>
        <p:spPr>
          <a:xfrm>
            <a:off x="8610600" y="6356350"/>
            <a:ext cx="2743200" cy="365125"/>
          </a:xfrm>
        </p:spPr>
        <p:txBody>
          <a:bodyPr/>
          <a:lstStyle/>
          <a:p>
            <a:fld id="{8A991170-5FE4-456B-90BB-88204C41C78C}" type="slidenum">
              <a:rPr lang="en-GB" smtClean="0"/>
              <a:t>7</a:t>
            </a:fld>
            <a:endParaRPr lang="en-GB" dirty="0"/>
          </a:p>
        </p:txBody>
      </p:sp>
    </p:spTree>
    <p:extLst>
      <p:ext uri="{BB962C8B-B14F-4D97-AF65-F5344CB8AC3E}">
        <p14:creationId xmlns:p14="http://schemas.microsoft.com/office/powerpoint/2010/main" val="3752003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748E384-4BA2-4FDA-ACF5-8AEF43170D1F}"/>
              </a:ext>
            </a:extLst>
          </p:cNvPr>
          <p:cNvSpPr/>
          <p:nvPr/>
        </p:nvSpPr>
        <p:spPr>
          <a:xfrm>
            <a:off x="847493" y="557560"/>
            <a:ext cx="10615961" cy="5973623"/>
          </a:xfrm>
          <a:prstGeom prst="rect">
            <a:avLst/>
          </a:prstGeom>
        </p:spPr>
        <p:txBody>
          <a:bodyPr wrap="square">
            <a:spAutoFit/>
          </a:bodyPr>
          <a:lstStyle/>
          <a:p>
            <a:pPr marL="360000" lvl="1" indent="-360000">
              <a:lnSpc>
                <a:spcPct val="115000"/>
              </a:lnSpc>
              <a:spcAft>
                <a:spcPts val="600"/>
              </a:spcAft>
              <a:buFont typeface="Symbol" panose="05050102010706020507" pitchFamily="18" charset="2"/>
              <a:buChar char=""/>
            </a:pPr>
            <a:r>
              <a:rPr lang="en-GB"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In November 1753, the governor or Virginia sent Major George Washington (age 22) with a small expedition to order the removal of the French forts.</a:t>
            </a:r>
          </a:p>
          <a:p>
            <a:pPr marL="360000" lvl="1" indent="-360000">
              <a:lnSpc>
                <a:spcPct val="115000"/>
              </a:lnSpc>
              <a:spcAft>
                <a:spcPts val="600"/>
              </a:spcAft>
              <a:buFont typeface="Symbol" panose="05050102010706020507" pitchFamily="18" charset="2"/>
              <a:buChar char=""/>
            </a:pPr>
            <a:r>
              <a:rPr lang="en-GB"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commander of the fort politely received Washington and his men, but denied the validity of English claims to the region.</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60000" lvl="1" indent="-360000">
              <a:lnSpc>
                <a:spcPct val="115000"/>
              </a:lnSpc>
              <a:spcAft>
                <a:spcPts val="600"/>
              </a:spcAft>
              <a:buFont typeface="Symbol" panose="05050102010706020507" pitchFamily="18" charset="2"/>
              <a:buChar char=""/>
            </a:pPr>
            <a:r>
              <a:rPr lang="en-GB"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Washington returned to Virginia and soon thereafter, the legislature determined that French rejection of British demands constituted a hostile act, and that the French must be driven from </a:t>
            </a:r>
            <a:r>
              <a:rPr lang="en-GB" sz="24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 British-claimed </a:t>
            </a:r>
            <a:r>
              <a:rPr lang="en-GB"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land.</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60000" lvl="1" indent="-360000">
              <a:lnSpc>
                <a:spcPct val="115000"/>
              </a:lnSpc>
              <a:spcAft>
                <a:spcPts val="600"/>
              </a:spcAft>
              <a:buFont typeface="Symbol" panose="05050102010706020507" pitchFamily="18" charset="2"/>
              <a:buChar char=""/>
            </a:pPr>
            <a:r>
              <a:rPr lang="en-GB"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Washington received permission to build a fort near the present site of Pittsburgh.</a:t>
            </a:r>
          </a:p>
          <a:p>
            <a:pPr marL="360000" lvl="1" indent="-360000">
              <a:lnSpc>
                <a:spcPct val="115000"/>
              </a:lnSpc>
              <a:spcAft>
                <a:spcPts val="600"/>
              </a:spcAft>
              <a:buFont typeface="Symbol" panose="05050102010706020507" pitchFamily="18" charset="2"/>
              <a:buChar char=""/>
            </a:pPr>
            <a:r>
              <a:rPr lang="en-GB"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In May, after Washington's troops clashed with local French forces the </a:t>
            </a:r>
            <a:r>
              <a:rPr lang="en-GB" sz="24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colonists </a:t>
            </a:r>
            <a:r>
              <a:rPr lang="en-GB"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surrendered the meagre fort they had built.</a:t>
            </a:r>
          </a:p>
          <a:p>
            <a:pPr marL="360000" lvl="1" indent="-360000">
              <a:lnSpc>
                <a:spcPct val="115000"/>
              </a:lnSpc>
              <a:spcAft>
                <a:spcPts val="600"/>
              </a:spcAft>
              <a:buFont typeface="Symbol" panose="05050102010706020507" pitchFamily="18" charset="2"/>
              <a:buChar char=""/>
            </a:pPr>
            <a:r>
              <a:rPr lang="en-GB"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incident set off a string of </a:t>
            </a:r>
            <a:r>
              <a:rPr lang="en-GB" sz="24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additional small </a:t>
            </a:r>
            <a:r>
              <a:rPr lang="en-GB"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battles, but it was not until May 1756 that the French and the English formally declared war.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2">
            <a:extLst>
              <a:ext uri="{FF2B5EF4-FFF2-40B4-BE49-F238E27FC236}">
                <a16:creationId xmlns:a16="http://schemas.microsoft.com/office/drawing/2014/main" xmlns="" id="{75753CFE-5A91-48E7-B8E5-AD094CD560B7}"/>
              </a:ext>
            </a:extLst>
          </p:cNvPr>
          <p:cNvSpPr>
            <a:spLocks noGrp="1"/>
          </p:cNvSpPr>
          <p:nvPr>
            <p:ph type="sldNum" sz="quarter" idx="12"/>
          </p:nvPr>
        </p:nvSpPr>
        <p:spPr>
          <a:xfrm>
            <a:off x="8610600" y="6356350"/>
            <a:ext cx="2743200" cy="365125"/>
          </a:xfrm>
        </p:spPr>
        <p:txBody>
          <a:bodyPr/>
          <a:lstStyle/>
          <a:p>
            <a:fld id="{8A991170-5FE4-456B-90BB-88204C41C78C}" type="slidenum">
              <a:rPr lang="en-GB" smtClean="0"/>
              <a:t>8</a:t>
            </a:fld>
            <a:endParaRPr lang="en-GB" dirty="0"/>
          </a:p>
        </p:txBody>
      </p:sp>
    </p:spTree>
    <p:extLst>
      <p:ext uri="{BB962C8B-B14F-4D97-AF65-F5344CB8AC3E}">
        <p14:creationId xmlns:p14="http://schemas.microsoft.com/office/powerpoint/2010/main" val="4114992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AA30BF9-1DB0-4EC1-A78A-95E8C74C5069}"/>
              </a:ext>
            </a:extLst>
          </p:cNvPr>
          <p:cNvSpPr/>
          <p:nvPr/>
        </p:nvSpPr>
        <p:spPr>
          <a:xfrm>
            <a:off x="838200" y="1354462"/>
            <a:ext cx="10515600" cy="4120808"/>
          </a:xfrm>
          <a:prstGeom prst="rect">
            <a:avLst/>
          </a:prstGeom>
        </p:spPr>
        <p:txBody>
          <a:bodyPr wrap="square">
            <a:spAutoFit/>
          </a:bodyPr>
          <a:lstStyle/>
          <a:p>
            <a:pPr marL="360000" indent="-360000">
              <a:lnSpc>
                <a:spcPct val="115000"/>
              </a:lnSpc>
              <a:spcAft>
                <a:spcPts val="600"/>
              </a:spcAft>
              <a:buFont typeface="Arial" panose="020B0604020202020204" pitchFamily="34" charset="0"/>
              <a:buChar char="•"/>
            </a:pPr>
            <a:r>
              <a:rPr lang="en-GB" sz="2400" dirty="0">
                <a:solidFill>
                  <a:srgbClr val="000000"/>
                </a:solidFill>
                <a:cs typeface="Calibri" panose="020F0502020204030204" pitchFamily="34" charset="0"/>
              </a:rPr>
              <a:t>By September 1760, the British controlled all of the North American frontier; the war between the two countries was effectively over.</a:t>
            </a:r>
          </a:p>
          <a:p>
            <a:pPr marL="360000" indent="-360000">
              <a:lnSpc>
                <a:spcPct val="115000"/>
              </a:lnSpc>
              <a:spcAft>
                <a:spcPts val="600"/>
              </a:spcAft>
              <a:buFont typeface="Arial" panose="020B0604020202020204" pitchFamily="34" charset="0"/>
              <a:buChar char="•"/>
            </a:pPr>
            <a:r>
              <a:rPr lang="en-GB" sz="2400" dirty="0">
                <a:solidFill>
                  <a:srgbClr val="000000"/>
                </a:solidFill>
                <a:cs typeface="Calibri" panose="020F0502020204030204" pitchFamily="34" charset="0"/>
              </a:rPr>
              <a:t>The 1763 Treaty of Paris, which also ended the European Seven Years War, forced the French to surrender all of her American possessions to the British and the Spanish.</a:t>
            </a:r>
          </a:p>
          <a:p>
            <a:pPr marL="360000" indent="-360000">
              <a:lnSpc>
                <a:spcPct val="115000"/>
              </a:lnSpc>
              <a:spcAft>
                <a:spcPts val="600"/>
              </a:spcAft>
              <a:buFont typeface="Arial" panose="020B0604020202020204" pitchFamily="34" charset="0"/>
              <a:buChar char="•"/>
            </a:pPr>
            <a:r>
              <a:rPr lang="en-GB" sz="2400" dirty="0">
                <a:solidFill>
                  <a:srgbClr val="000000"/>
                </a:solidFill>
                <a:cs typeface="Calibri" panose="020F0502020204030204" pitchFamily="34" charset="0"/>
              </a:rPr>
              <a:t>The results of the war effectively ended French political and cultural influence in North America.</a:t>
            </a:r>
          </a:p>
          <a:p>
            <a:pPr marL="360000" indent="-360000">
              <a:lnSpc>
                <a:spcPct val="115000"/>
              </a:lnSpc>
              <a:spcAft>
                <a:spcPts val="600"/>
              </a:spcAft>
              <a:buFont typeface="Arial" panose="020B0604020202020204" pitchFamily="34" charset="0"/>
              <a:buChar char="•"/>
            </a:pPr>
            <a:r>
              <a:rPr lang="en-GB" sz="2400" dirty="0">
                <a:solidFill>
                  <a:srgbClr val="000000"/>
                </a:solidFill>
                <a:cs typeface="Calibri" panose="020F0502020204030204" pitchFamily="34" charset="0"/>
              </a:rPr>
              <a:t>England gained massive amounts of land and vastly strengthened its hold on the continent.</a:t>
            </a:r>
            <a:endParaRPr lang="en-GB" sz="2400" dirty="0">
              <a:effectLst/>
            </a:endParaRPr>
          </a:p>
        </p:txBody>
      </p:sp>
      <p:sp>
        <p:nvSpPr>
          <p:cNvPr id="3" name="Slide Number Placeholder 2">
            <a:extLst>
              <a:ext uri="{FF2B5EF4-FFF2-40B4-BE49-F238E27FC236}">
                <a16:creationId xmlns:a16="http://schemas.microsoft.com/office/drawing/2014/main" xmlns="" id="{D6390050-F189-4DFF-A9A4-80895822A60C}"/>
              </a:ext>
            </a:extLst>
          </p:cNvPr>
          <p:cNvSpPr>
            <a:spLocks noGrp="1"/>
          </p:cNvSpPr>
          <p:nvPr>
            <p:ph type="sldNum" sz="quarter" idx="12"/>
          </p:nvPr>
        </p:nvSpPr>
        <p:spPr>
          <a:xfrm>
            <a:off x="8610600" y="6356350"/>
            <a:ext cx="2743200" cy="365125"/>
          </a:xfrm>
        </p:spPr>
        <p:txBody>
          <a:bodyPr/>
          <a:lstStyle/>
          <a:p>
            <a:fld id="{8A991170-5FE4-456B-90BB-88204C41C78C}" type="slidenum">
              <a:rPr lang="en-GB" smtClean="0"/>
              <a:t>9</a:t>
            </a:fld>
            <a:endParaRPr lang="en-GB" dirty="0"/>
          </a:p>
        </p:txBody>
      </p:sp>
    </p:spTree>
    <p:extLst>
      <p:ext uri="{BB962C8B-B14F-4D97-AF65-F5344CB8AC3E}">
        <p14:creationId xmlns:p14="http://schemas.microsoft.com/office/powerpoint/2010/main" val="3025899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1800</Words>
  <Application>Microsoft Office PowerPoint</Application>
  <PresentationFormat>Widescreen</PresentationFormat>
  <Paragraphs>194</Paragraphs>
  <Slides>25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Courier New</vt:lpstr>
      <vt:lpstr>Symbol</vt:lpstr>
      <vt:lpstr>Times New Roman</vt:lpstr>
      <vt:lpstr>Office Theme</vt:lpstr>
      <vt:lpstr>The Run Up to The American Revolution Causes &amp; Consequences Discussion Guide</vt:lpstr>
      <vt:lpstr>Today’s Topics</vt:lpstr>
      <vt:lpstr>The Seven Years War  &gt; The French and Indian War</vt:lpstr>
      <vt:lpstr>The Seven Years War  &gt; The French and Indian War</vt:lpstr>
      <vt:lpstr>Anglo-French Wars</vt:lpstr>
      <vt:lpstr>PowerPoint Presentation</vt:lpstr>
      <vt:lpstr>PowerPoint Presentation</vt:lpstr>
      <vt:lpstr>PowerPoint Presentation</vt:lpstr>
      <vt:lpstr>PowerPoint Presentation</vt:lpstr>
      <vt:lpstr>Consequences</vt:lpstr>
      <vt:lpstr>Post 1763</vt:lpstr>
      <vt:lpstr>PowerPoint Presentation</vt:lpstr>
      <vt:lpstr>PowerPoint Presentation</vt:lpstr>
      <vt:lpstr>PowerPoint Presentation</vt:lpstr>
      <vt:lpstr>PowerPoint Presentation</vt:lpstr>
      <vt:lpstr>Three Major Events</vt:lpstr>
      <vt:lpstr>The Boston Massacre (March 1770)</vt:lpstr>
      <vt:lpstr>PowerPoint Presentation</vt:lpstr>
      <vt:lpstr>The Boston Tea Party (December 1773)</vt:lpstr>
      <vt:lpstr>PowerPoint Presentation</vt:lpstr>
      <vt:lpstr>Lexington and Concord (April 1775)</vt:lpstr>
      <vt:lpstr>PowerPoint Presentation</vt:lpstr>
      <vt:lpstr>PowerPoint Presentation</vt:lpstr>
      <vt:lpstr>WAR!!!!</vt:lpstr>
      <vt:lpstr>Next Time - Biographies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America’s Colonial History</dc:title>
  <dc:creator>AnnMarie Newbigin</dc:creator>
  <cp:lastModifiedBy>Kennet Laptop</cp:lastModifiedBy>
  <cp:revision>83</cp:revision>
  <cp:lastPrinted>2019-12-15T14:51:20Z</cp:lastPrinted>
  <dcterms:created xsi:type="dcterms:W3CDTF">2019-12-07T16:33:40Z</dcterms:created>
  <dcterms:modified xsi:type="dcterms:W3CDTF">2020-02-18T12:17:06Z</dcterms:modified>
</cp:coreProperties>
</file>